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5" r:id="rId56"/>
    <p:sldId id="356" r:id="rId57"/>
    <p:sldId id="357" r:id="rId58"/>
    <p:sldId id="358" r:id="rId59"/>
    <p:sldId id="359" r:id="rId60"/>
    <p:sldId id="360" r:id="rId61"/>
    <p:sldId id="361" r:id="rId62"/>
    <p:sldId id="362" r:id="rId63"/>
    <p:sldId id="363" r:id="rId64"/>
    <p:sldId id="364" r:id="rId65"/>
    <p:sldId id="365" r:id="rId66"/>
    <p:sldId id="366" r:id="rId67"/>
    <p:sldId id="367" r:id="rId68"/>
    <p:sldId id="368" r:id="rId69"/>
    <p:sldId id="296" r:id="rId70"/>
    <p:sldId id="297" r:id="rId7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B7A"/>
    <a:srgbClr val="208CAE"/>
    <a:srgbClr val="092A67"/>
    <a:srgbClr val="F5CE31"/>
    <a:srgbClr val="026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06"/>
  </p:normalViewPr>
  <p:slideViewPr>
    <p:cSldViewPr snapToGrid="0">
      <p:cViewPr>
        <p:scale>
          <a:sx n="112" d="100"/>
          <a:sy n="112" d="100"/>
        </p:scale>
        <p:origin x="168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0E59F-BCDF-B547-B5F0-80FB1F5C3587}" type="datetimeFigureOut">
              <a:rPr lang="en-US" smtClean="0"/>
              <a:pPr/>
              <a:t>8/28/18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A576A-462E-B247-814C-32E8FA05C3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53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762" y="641838"/>
            <a:ext cx="7675684" cy="2703025"/>
          </a:xfrm>
        </p:spPr>
        <p:txBody>
          <a:bodyPr anchor="b">
            <a:normAutofit/>
          </a:bodyPr>
          <a:lstStyle>
            <a:lvl1pPr algn="r">
              <a:defRPr sz="4800" b="1">
                <a:solidFill>
                  <a:srgbClr val="003B7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762" y="3602037"/>
            <a:ext cx="7666892" cy="1998663"/>
          </a:xfrm>
        </p:spPr>
        <p:txBody>
          <a:bodyPr>
            <a:normAutofit/>
          </a:bodyPr>
          <a:lstStyle>
            <a:lvl1pPr marL="0" indent="0" algn="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729763" y="3475566"/>
            <a:ext cx="7675683" cy="0"/>
          </a:xfrm>
          <a:prstGeom prst="line">
            <a:avLst/>
          </a:prstGeom>
          <a:ln>
            <a:solidFill>
              <a:srgbClr val="003B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603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757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349689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64294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AutoShape 32"/>
          <p:cNvSpPr>
            <a:spLocks noChangeArrowheads="1"/>
          </p:cNvSpPr>
          <p:nvPr userDrawn="1"/>
        </p:nvSpPr>
        <p:spPr bwMode="gray">
          <a:xfrm>
            <a:off x="3352800" y="4956171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val 34"/>
          <p:cNvSpPr>
            <a:spLocks noChangeArrowheads="1"/>
          </p:cNvSpPr>
          <p:nvPr userDrawn="1"/>
        </p:nvSpPr>
        <p:spPr bwMode="gray">
          <a:xfrm>
            <a:off x="3276600" y="5089521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5526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7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500921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825710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785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65992"/>
            <a:ext cx="4629150" cy="53950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144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54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376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5520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5520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25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88976"/>
            <a:ext cx="7886700" cy="1057275"/>
          </a:xfrm>
        </p:spPr>
        <p:txBody>
          <a:bodyPr>
            <a:noAutofit/>
          </a:bodyPr>
          <a:lstStyle>
            <a:lvl1pPr algn="ctr">
              <a:defRPr sz="52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218160" y="1602778"/>
            <a:ext cx="6711950" cy="4079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556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8650" y="488976"/>
            <a:ext cx="7886700" cy="1057275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>
              <a:defRPr sz="5200" b="1" cap="none" spc="50">
                <a:ln w="11430"/>
                <a:solidFill>
                  <a:schemeClr val="accent2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6" y="1778718"/>
            <a:ext cx="4448606" cy="2295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723292" y="4314788"/>
            <a:ext cx="5715000" cy="1474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5798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35369"/>
            <a:ext cx="7886700" cy="4264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71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6" y="3873501"/>
            <a:ext cx="8501743" cy="1781175"/>
          </a:xfrm>
        </p:spPr>
        <p:txBody>
          <a:bodyPr anchor="ctr"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3657600"/>
          </a:xfrm>
          <a:prstGeom prst="rect">
            <a:avLst/>
          </a:prstGeom>
          <a:solidFill>
            <a:srgbClr val="003B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FITlogo.png"/>
          <p:cNvPicPr>
            <a:picLocks noChangeAspect="1"/>
          </p:cNvPicPr>
          <p:nvPr userDrawn="1"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7559">
            <a:off x="6062648" y="-224663"/>
            <a:ext cx="3524140" cy="469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6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93825"/>
            <a:ext cx="3886200" cy="43211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93827"/>
            <a:ext cx="3886200" cy="4321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4346890" y="5715002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05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89063"/>
            <a:ext cx="3868340" cy="91452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318480"/>
            <a:ext cx="3868340" cy="3385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89063"/>
            <a:ext cx="3887391" cy="82391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18480"/>
            <a:ext cx="3887391" cy="3385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 userDrawn="1"/>
        </p:nvSpPr>
        <p:spPr>
          <a:xfrm>
            <a:off x="4336004" y="5704117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5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5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7"/>
          <p:cNvSpPr>
            <a:spLocks noChangeShapeType="1"/>
          </p:cNvSpPr>
          <p:nvPr userDrawn="1"/>
        </p:nvSpPr>
        <p:spPr bwMode="auto">
          <a:xfrm>
            <a:off x="2894946" y="2708000"/>
            <a:ext cx="480054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7"/>
          <p:cNvSpPr>
            <a:spLocks noChangeShapeType="1"/>
          </p:cNvSpPr>
          <p:nvPr userDrawn="1"/>
        </p:nvSpPr>
        <p:spPr bwMode="auto">
          <a:xfrm>
            <a:off x="2806365" y="4114465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41240" y="2007220"/>
            <a:ext cx="417152" cy="60702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39"/>
            <a:ext cx="452386" cy="588891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01476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491795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Line 6"/>
          <p:cNvSpPr>
            <a:spLocks noChangeShapeType="1"/>
          </p:cNvSpPr>
          <p:nvPr userDrawn="1"/>
        </p:nvSpPr>
        <p:spPr bwMode="auto">
          <a:xfrm flipV="1">
            <a:off x="2526250" y="2703602"/>
            <a:ext cx="341385" cy="191163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40221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2485283" y="4574276"/>
            <a:ext cx="382351" cy="218473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178616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AutoShape 22"/>
          <p:cNvSpPr>
            <a:spLocks noChangeArrowheads="1"/>
          </p:cNvSpPr>
          <p:nvPr userDrawn="1"/>
        </p:nvSpPr>
        <p:spPr bwMode="gray">
          <a:xfrm>
            <a:off x="3352800" y="2467185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314186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190363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Oval 27"/>
          <p:cNvSpPr>
            <a:spLocks noChangeArrowheads="1"/>
          </p:cNvSpPr>
          <p:nvPr userDrawn="1"/>
        </p:nvSpPr>
        <p:spPr bwMode="gray">
          <a:xfrm>
            <a:off x="3276600" y="2600535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28791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AutoShape 29"/>
          <p:cNvSpPr>
            <a:spLocks noChangeArrowheads="1"/>
          </p:cNvSpPr>
          <p:nvPr userDrawn="1"/>
        </p:nvSpPr>
        <p:spPr bwMode="gray">
          <a:xfrm>
            <a:off x="3352800" y="5239198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Oval 31"/>
          <p:cNvSpPr>
            <a:spLocks noChangeArrowheads="1"/>
          </p:cNvSpPr>
          <p:nvPr userDrawn="1"/>
        </p:nvSpPr>
        <p:spPr bwMode="gray">
          <a:xfrm>
            <a:off x="3263900" y="5377310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AutoShape 32"/>
          <p:cNvSpPr>
            <a:spLocks noChangeArrowheads="1"/>
          </p:cNvSpPr>
          <p:nvPr userDrawn="1"/>
        </p:nvSpPr>
        <p:spPr bwMode="gray">
          <a:xfrm>
            <a:off x="3352800" y="4560176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val 34"/>
          <p:cNvSpPr>
            <a:spLocks noChangeArrowheads="1"/>
          </p:cNvSpPr>
          <p:nvPr userDrawn="1"/>
        </p:nvSpPr>
        <p:spPr bwMode="gray">
          <a:xfrm>
            <a:off x="3276600" y="4693526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18424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4" name="Text Placeholder 140"/>
          <p:cNvSpPr>
            <a:spLocks noGrp="1"/>
          </p:cNvSpPr>
          <p:nvPr>
            <p:ph type="body" sz="quarter" idx="11" hasCustomPrompt="1"/>
          </p:nvPr>
        </p:nvSpPr>
        <p:spPr>
          <a:xfrm>
            <a:off x="3660537" y="2524445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19763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6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529580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7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4613221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8" name="AutoShape 24"/>
          <p:cNvSpPr>
            <a:spLocks noChangeArrowheads="1"/>
          </p:cNvSpPr>
          <p:nvPr userDrawn="1"/>
        </p:nvSpPr>
        <p:spPr bwMode="gray">
          <a:xfrm>
            <a:off x="3351820" y="3854115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Oval 28"/>
          <p:cNvSpPr>
            <a:spLocks noChangeArrowheads="1"/>
          </p:cNvSpPr>
          <p:nvPr userDrawn="1"/>
        </p:nvSpPr>
        <p:spPr bwMode="gray">
          <a:xfrm>
            <a:off x="3278795" y="4000165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Text Placeholder 140"/>
          <p:cNvSpPr>
            <a:spLocks noGrp="1"/>
          </p:cNvSpPr>
          <p:nvPr>
            <p:ph type="body" sz="quarter" idx="15" hasCustomPrompt="1"/>
          </p:nvPr>
        </p:nvSpPr>
        <p:spPr>
          <a:xfrm>
            <a:off x="3665668" y="3909889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43" name="Line 7"/>
          <p:cNvSpPr>
            <a:spLocks noChangeShapeType="1"/>
          </p:cNvSpPr>
          <p:nvPr userDrawn="1"/>
        </p:nvSpPr>
        <p:spPr bwMode="auto">
          <a:xfrm>
            <a:off x="2869831" y="4799410"/>
            <a:ext cx="480054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Line 6"/>
          <p:cNvSpPr>
            <a:spLocks noChangeShapeType="1"/>
          </p:cNvSpPr>
          <p:nvPr userDrawn="1"/>
        </p:nvSpPr>
        <p:spPr bwMode="auto">
          <a:xfrm flipV="1">
            <a:off x="2673350" y="2995240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Line 7"/>
          <p:cNvSpPr>
            <a:spLocks noChangeShapeType="1"/>
          </p:cNvSpPr>
          <p:nvPr userDrawn="1"/>
        </p:nvSpPr>
        <p:spPr bwMode="auto">
          <a:xfrm>
            <a:off x="2749550" y="3757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Line 8"/>
          <p:cNvSpPr>
            <a:spLocks noChangeShapeType="1"/>
          </p:cNvSpPr>
          <p:nvPr userDrawn="1"/>
        </p:nvSpPr>
        <p:spPr bwMode="auto">
          <a:xfrm flipV="1">
            <a:off x="2673350" y="4487000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1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5" name="AutoShape 22"/>
          <p:cNvSpPr>
            <a:spLocks noChangeArrowheads="1"/>
          </p:cNvSpPr>
          <p:nvPr userDrawn="1"/>
        </p:nvSpPr>
        <p:spPr bwMode="gray">
          <a:xfrm>
            <a:off x="3352800" y="27539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7" name="AutoShape 24"/>
          <p:cNvSpPr>
            <a:spLocks noChangeArrowheads="1"/>
          </p:cNvSpPr>
          <p:nvPr userDrawn="1"/>
        </p:nvSpPr>
        <p:spPr bwMode="gray">
          <a:xfrm>
            <a:off x="3349625" y="349689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9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0" name="Oval 27"/>
          <p:cNvSpPr>
            <a:spLocks noChangeArrowheads="1"/>
          </p:cNvSpPr>
          <p:nvPr userDrawn="1"/>
        </p:nvSpPr>
        <p:spPr bwMode="gray">
          <a:xfrm>
            <a:off x="3276600" y="2887290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1" name="Oval 28"/>
          <p:cNvSpPr>
            <a:spLocks noChangeArrowheads="1"/>
          </p:cNvSpPr>
          <p:nvPr userDrawn="1"/>
        </p:nvSpPr>
        <p:spPr bwMode="gray">
          <a:xfrm>
            <a:off x="3276600" y="364294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2" name="AutoShape 29"/>
          <p:cNvSpPr>
            <a:spLocks noChangeArrowheads="1"/>
          </p:cNvSpPr>
          <p:nvPr userDrawn="1"/>
        </p:nvSpPr>
        <p:spPr bwMode="gray">
          <a:xfrm>
            <a:off x="3352800" y="4228728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4" name="Oval 31"/>
          <p:cNvSpPr>
            <a:spLocks noChangeArrowheads="1"/>
          </p:cNvSpPr>
          <p:nvPr userDrawn="1"/>
        </p:nvSpPr>
        <p:spPr bwMode="gray">
          <a:xfrm>
            <a:off x="3263900" y="4366840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5" name="AutoShape 32"/>
          <p:cNvSpPr>
            <a:spLocks noChangeArrowheads="1"/>
          </p:cNvSpPr>
          <p:nvPr userDrawn="1"/>
        </p:nvSpPr>
        <p:spPr bwMode="gray">
          <a:xfrm>
            <a:off x="3352800" y="4956171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7" name="Oval 34"/>
          <p:cNvSpPr>
            <a:spLocks noChangeArrowheads="1"/>
          </p:cNvSpPr>
          <p:nvPr userDrawn="1"/>
        </p:nvSpPr>
        <p:spPr bwMode="gray">
          <a:xfrm>
            <a:off x="3276600" y="5089521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1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2" name="Text Placeholder 140"/>
          <p:cNvSpPr>
            <a:spLocks noGrp="1"/>
          </p:cNvSpPr>
          <p:nvPr>
            <p:ph type="body" sz="quarter" idx="11" hasCustomPrompt="1"/>
          </p:nvPr>
        </p:nvSpPr>
        <p:spPr>
          <a:xfrm>
            <a:off x="3660537" y="2811200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3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5526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4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428533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5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500921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1047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mv="urn:schemas-microsoft-com:mac:vml"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22972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 flipV="1">
            <a:off x="2673350" y="4319952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296937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11542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AutoShape 29"/>
          <p:cNvSpPr>
            <a:spLocks noChangeArrowheads="1"/>
          </p:cNvSpPr>
          <p:nvPr userDrawn="1"/>
        </p:nvSpPr>
        <p:spPr bwMode="gray">
          <a:xfrm>
            <a:off x="3352800" y="4949672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Oval 31"/>
          <p:cNvSpPr>
            <a:spLocks noChangeArrowheads="1"/>
          </p:cNvSpPr>
          <p:nvPr userDrawn="1"/>
        </p:nvSpPr>
        <p:spPr bwMode="gray">
          <a:xfrm>
            <a:off x="3263900" y="5087784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0251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6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5006280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44" name="AutoShape 24"/>
          <p:cNvSpPr>
            <a:spLocks noChangeArrowheads="1"/>
          </p:cNvSpPr>
          <p:nvPr userDrawn="1"/>
        </p:nvSpPr>
        <p:spPr bwMode="gray">
          <a:xfrm>
            <a:off x="3352561" y="4053722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Oval 28"/>
          <p:cNvSpPr>
            <a:spLocks noChangeArrowheads="1"/>
          </p:cNvSpPr>
          <p:nvPr userDrawn="1"/>
        </p:nvSpPr>
        <p:spPr bwMode="gray">
          <a:xfrm>
            <a:off x="3279536" y="4199772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6409" y="410949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198864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35369"/>
            <a:ext cx="7886700" cy="4264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89434" y="6334489"/>
            <a:ext cx="9275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accent2"/>
                </a:solidFill>
                <a:latin typeface="Arial Narrow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35719" y="63298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2"/>
                </a:solidFill>
                <a:latin typeface="Arial Narrow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27" y="6175630"/>
            <a:ext cx="9144000" cy="682370"/>
          </a:xfrm>
          <a:prstGeom prst="rect">
            <a:avLst/>
          </a:prstGeom>
          <a:solidFill>
            <a:srgbClr val="003B7A"/>
          </a:solidFill>
          <a:ln>
            <a:solidFill>
              <a:srgbClr val="003B7A"/>
            </a:solidFill>
          </a:ln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Manual Input 7"/>
          <p:cNvSpPr/>
          <p:nvPr/>
        </p:nvSpPr>
        <p:spPr>
          <a:xfrm rot="16200000" flipV="1">
            <a:off x="1397977" y="4624751"/>
            <a:ext cx="844058" cy="364001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88" y="6159045"/>
            <a:ext cx="2190446" cy="5905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1220" y="6190527"/>
            <a:ext cx="1933187" cy="453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5948" y="6237174"/>
            <a:ext cx="2845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92A67"/>
                </a:solidFill>
              </a:rPr>
              <a:t>FACULTY OF INFORMATION TECHNOLOGY</a:t>
            </a:r>
          </a:p>
          <a:p>
            <a:r>
              <a:rPr lang="en-US" sz="1100" b="1" dirty="0">
                <a:solidFill>
                  <a:srgbClr val="092A67"/>
                </a:solidFill>
              </a:rPr>
              <a:t>THU DUC COLLEGE OF TECHNOLOGY</a:t>
            </a:r>
          </a:p>
        </p:txBody>
      </p:sp>
      <p:pic>
        <p:nvPicPr>
          <p:cNvPr id="15" name="Picture 14" descr="cdiologo_white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725" y="6228382"/>
            <a:ext cx="676275" cy="568071"/>
          </a:xfrm>
          <a:prstGeom prst="rect">
            <a:avLst/>
          </a:prstGeom>
        </p:spPr>
      </p:pic>
      <p:pic>
        <p:nvPicPr>
          <p:cNvPr id="17" name="Picture 16" descr="tdc_logo_white.png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8" y="6224952"/>
            <a:ext cx="437945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5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5" r:id="rId7"/>
    <p:sldLayoutId id="2147483662" r:id="rId8"/>
    <p:sldLayoutId id="2147483663" r:id="rId9"/>
    <p:sldLayoutId id="214748366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3B7A"/>
          </a:solidFill>
          <a:latin typeface="Arial Narrow" pitchFamily="34" charset="0"/>
          <a:ea typeface="+mj-ea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q"/>
        <a:defRPr sz="3200" b="1" kern="1200" baseline="0">
          <a:solidFill>
            <a:schemeClr val="accent2"/>
          </a:solidFill>
          <a:latin typeface="Arial Narrow" pitchFamily="34" charset="0"/>
          <a:ea typeface="+mn-ea"/>
          <a:cs typeface="+mn-cs"/>
        </a:defRPr>
      </a:lvl1pPr>
      <a:lvl2pPr marL="808038" indent="-350838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v"/>
        <a:defRPr sz="2800" kern="1200" baseline="0">
          <a:solidFill>
            <a:schemeClr val="accent1">
              <a:lumMod val="75000"/>
            </a:schemeClr>
          </a:solidFill>
          <a:latin typeface="Arial Narrow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400" kern="1200" baseline="0">
          <a:solidFill>
            <a:schemeClr val="accent2"/>
          </a:solidFill>
          <a:latin typeface="Arial Narrow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ü"/>
        <a:defRPr sz="2000" kern="1200" baseline="0">
          <a:solidFill>
            <a:schemeClr val="accent1">
              <a:lumMod val="75000"/>
            </a:schemeClr>
          </a:solidFill>
          <a:latin typeface="Arial Narrow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accent2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 Hebrew" charset="-79"/>
                <a:ea typeface="Arial Hebrew" charset="-79"/>
                <a:cs typeface="Arial Hebrew" charset="-79"/>
              </a:rPr>
              <a:t>THIẾT KẾ GIAO DIỆN VÀ XỬ LÝ SỰ KIỆN TRÊN IOS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IOS</a:t>
            </a:r>
          </a:p>
          <a:p>
            <a:r>
              <a:rPr lang="en-US" dirty="0"/>
              <a:t>Tiêu Kim Cương</a:t>
            </a:r>
          </a:p>
        </p:txBody>
      </p:sp>
    </p:spTree>
    <p:extLst>
      <p:ext uri="{BB962C8B-B14F-4D97-AF65-F5344CB8AC3E}">
        <p14:creationId xmlns:p14="http://schemas.microsoft.com/office/powerpoint/2010/main" val="3571978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Calculator</a:t>
            </a:r>
          </a:p>
          <a:p>
            <a:pPr lvl="1"/>
            <a:r>
              <a:rPr lang="en-US" dirty="0" err="1"/>
              <a:t>Bước</a:t>
            </a:r>
            <a:r>
              <a:rPr lang="en-US" dirty="0"/>
              <a:t> 5: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buttons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68719-9D69-6841-8227-122F21881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08860"/>
            <a:ext cx="7886700" cy="36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47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Calculator</a:t>
            </a:r>
          </a:p>
          <a:p>
            <a:pPr lvl="1"/>
            <a:r>
              <a:rPr lang="en-US" dirty="0" err="1"/>
              <a:t>Bước</a:t>
            </a:r>
            <a:r>
              <a:rPr lang="en-US" dirty="0"/>
              <a:t> 6: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B8A1D-7F09-D54A-90B4-46819DCB9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08860"/>
            <a:ext cx="7886700" cy="36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43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Calculator</a:t>
            </a:r>
          </a:p>
          <a:p>
            <a:pPr lvl="1"/>
            <a:r>
              <a:rPr lang="en-US" dirty="0" err="1"/>
              <a:t>Bước</a:t>
            </a:r>
            <a:r>
              <a:rPr lang="en-US" dirty="0"/>
              <a:t> 7: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56A19-5F46-6949-8A94-F1F82BFBC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20290"/>
            <a:ext cx="7886700" cy="36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8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Calculator</a:t>
            </a:r>
          </a:p>
          <a:p>
            <a:pPr lvl="1"/>
            <a:r>
              <a:rPr lang="en-US" dirty="0" err="1"/>
              <a:t>Bước</a:t>
            </a:r>
            <a:r>
              <a:rPr lang="en-US" dirty="0"/>
              <a:t> 8: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phím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1181E-A853-264B-B6F6-E9CD407E0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86000"/>
            <a:ext cx="7886700" cy="37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09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Calculator</a:t>
            </a:r>
          </a:p>
          <a:p>
            <a:pPr lvl="1"/>
            <a:r>
              <a:rPr lang="en-US" dirty="0" err="1"/>
              <a:t>Bước</a:t>
            </a:r>
            <a:r>
              <a:rPr lang="en-US" dirty="0"/>
              <a:t> 8: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phím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FEC07-1A6E-2744-9FEB-33EC2E66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08860"/>
            <a:ext cx="7886700" cy="36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26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Calculator</a:t>
            </a:r>
          </a:p>
          <a:p>
            <a:pPr lvl="1"/>
            <a:r>
              <a:rPr lang="en-US" dirty="0" err="1"/>
              <a:t>Bước</a:t>
            </a:r>
            <a:r>
              <a:rPr lang="en-US" dirty="0"/>
              <a:t> 8: </a:t>
            </a:r>
            <a:r>
              <a:rPr lang="en-US" dirty="0" err="1"/>
              <a:t>Tinh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64B5D-6205-4C46-A9C1-E76A1355B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08860"/>
            <a:ext cx="7886700" cy="36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54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code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MVC: Controller</a:t>
            </a:r>
          </a:p>
          <a:p>
            <a:pPr lvl="1"/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Controller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E14FA-1BDA-C642-9C9A-8CF49AAE9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30" y="2466976"/>
            <a:ext cx="7246620" cy="352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01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code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MVC</a:t>
            </a:r>
          </a:p>
          <a:p>
            <a:pPr lvl="1"/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Model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1B5D0F-049A-2A47-9BE1-1C1AA718C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43150"/>
            <a:ext cx="7886700" cy="381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12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code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MVC: View</a:t>
            </a:r>
          </a:p>
          <a:p>
            <a:pPr lvl="1"/>
            <a:r>
              <a:rPr lang="en-US" dirty="0" err="1"/>
              <a:t>Bổ</a:t>
            </a:r>
            <a:r>
              <a:rPr lang="en-US" dirty="0"/>
              <a:t> sung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930D1-556D-2847-932C-BBF51BA60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710" y="1931670"/>
            <a:ext cx="23431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42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code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MVC: Model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1F3CC-76E1-0148-8199-D88BA371C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60" y="1885950"/>
            <a:ext cx="6412230" cy="41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7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LaunchScreen.storyboard</a:t>
            </a:r>
            <a:endParaRPr lang="en-US" dirty="0"/>
          </a:p>
          <a:p>
            <a:pPr lvl="1"/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IOS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,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LaunchScreen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endParaRPr lang="en-US" dirty="0"/>
          </a:p>
          <a:p>
            <a:pPr lvl="1"/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trắng</a:t>
            </a:r>
            <a:endParaRPr lang="en-US" dirty="0"/>
          </a:p>
          <a:p>
            <a:pPr lvl="1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tuỳ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Main.storyboard</a:t>
            </a:r>
            <a:endParaRPr lang="en-US" dirty="0"/>
          </a:p>
          <a:p>
            <a:pPr lvl="1"/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pPr lvl="1"/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Interface Builder,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IOS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endParaRPr lang="en-US" dirty="0"/>
          </a:p>
          <a:p>
            <a:pPr lvl="1"/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hoạ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thả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90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code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MVC: Model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88581-5231-684E-8BBA-7CFC23FCE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74520"/>
            <a:ext cx="78867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10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code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MVC: Model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87EE9-FACF-9348-8D46-71B1F39C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" y="2103120"/>
            <a:ext cx="745236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51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Autolayout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IOS: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rules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0AC07-6329-6441-AB5C-CBC229A56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85950"/>
            <a:ext cx="7886700" cy="41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98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Autolayout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IOS: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rules</a:t>
            </a:r>
          </a:p>
          <a:p>
            <a:pPr lvl="1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1FFE4A-619F-3E46-9D81-D416D7B03DE6}"/>
              </a:ext>
            </a:extLst>
          </p:cNvPr>
          <p:cNvGrpSpPr/>
          <p:nvPr/>
        </p:nvGrpSpPr>
        <p:grpSpPr>
          <a:xfrm>
            <a:off x="628650" y="1874520"/>
            <a:ext cx="7978140" cy="4205877"/>
            <a:chOff x="628650" y="1874520"/>
            <a:chExt cx="7978140" cy="42058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2F46DA-3820-204C-BEC5-6008E6C4A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1874520"/>
              <a:ext cx="7886700" cy="4205877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C6AC4EF-4EB2-B840-92F7-1E6812C8569C}"/>
                </a:ext>
              </a:extLst>
            </p:cNvPr>
            <p:cNvSpPr/>
            <p:nvPr/>
          </p:nvSpPr>
          <p:spPr>
            <a:xfrm>
              <a:off x="6377940" y="3120390"/>
              <a:ext cx="2228850" cy="4800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7900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Autolayout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IOS: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rules</a:t>
            </a:r>
          </a:p>
          <a:p>
            <a:pPr lvl="1"/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  <a:p>
            <a:pPr lvl="1"/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StackView</a:t>
            </a:r>
            <a:endParaRPr lang="en-US" dirty="0"/>
          </a:p>
          <a:p>
            <a:pPr lvl="1"/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endParaRPr lang="en-US" dirty="0"/>
          </a:p>
          <a:p>
            <a:pPr lvl="1"/>
            <a:r>
              <a:rPr lang="en-US" dirty="0"/>
              <a:t>5 </a:t>
            </a:r>
            <a:r>
              <a:rPr lang="en-US" dirty="0" err="1"/>
              <a:t>StackView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dọc</a:t>
            </a:r>
            <a:endParaRPr lang="en-US" dirty="0"/>
          </a:p>
          <a:p>
            <a:pPr lvl="1"/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nhúng</a:t>
            </a:r>
            <a:r>
              <a:rPr lang="en-US" dirty="0"/>
              <a:t> 5 </a:t>
            </a:r>
            <a:r>
              <a:rPr lang="en-US" dirty="0" err="1"/>
              <a:t>StackView</a:t>
            </a:r>
            <a:br>
              <a:rPr lang="en-US" dirty="0"/>
            </a:b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1 </a:t>
            </a:r>
            <a:r>
              <a:rPr lang="en-US" dirty="0" err="1"/>
              <a:t>StackView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8C86C7-4537-C241-8EF0-055286C1A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0" y="1885950"/>
            <a:ext cx="2411730" cy="41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76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Autolayout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IOS: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rules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4BE0DF-2FAA-8B46-8CE1-6010FBB739A1}"/>
              </a:ext>
            </a:extLst>
          </p:cNvPr>
          <p:cNvGrpSpPr/>
          <p:nvPr/>
        </p:nvGrpSpPr>
        <p:grpSpPr>
          <a:xfrm>
            <a:off x="628651" y="1897379"/>
            <a:ext cx="7886699" cy="4095751"/>
            <a:chOff x="628651" y="1897379"/>
            <a:chExt cx="7886699" cy="40957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A5756D-9575-1040-879C-6AAA1032F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1" y="1897380"/>
              <a:ext cx="2137410" cy="40919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4C5CAB-83BA-E64A-93DB-4266F6D02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3309" y="1897379"/>
              <a:ext cx="4892041" cy="4095751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24BFA28-DAD9-174D-99A3-508E283BF7EA}"/>
                </a:ext>
              </a:extLst>
            </p:cNvPr>
            <p:cNvSpPr/>
            <p:nvPr/>
          </p:nvSpPr>
          <p:spPr>
            <a:xfrm>
              <a:off x="5886450" y="2606040"/>
              <a:ext cx="26289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9033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Autolayout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IOS: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rules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175817-45B7-F240-9C8E-1CC34529445D}"/>
              </a:ext>
            </a:extLst>
          </p:cNvPr>
          <p:cNvGrpSpPr/>
          <p:nvPr/>
        </p:nvGrpSpPr>
        <p:grpSpPr>
          <a:xfrm>
            <a:off x="628650" y="1874520"/>
            <a:ext cx="8012430" cy="4114800"/>
            <a:chOff x="628650" y="1874520"/>
            <a:chExt cx="8012430" cy="4114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67C92B-A78D-C14E-9207-B4EC5EAF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1874520"/>
              <a:ext cx="2400300" cy="4114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B691ED-68F2-2043-A8BA-FE142D94D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4740" y="1874520"/>
              <a:ext cx="4880610" cy="4114800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1805622-10A3-A844-833D-65D0EB4276EB}"/>
                </a:ext>
              </a:extLst>
            </p:cNvPr>
            <p:cNvSpPr/>
            <p:nvPr/>
          </p:nvSpPr>
          <p:spPr>
            <a:xfrm>
              <a:off x="6697980" y="2640330"/>
              <a:ext cx="1943100" cy="4686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1328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Autolayout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IOS: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rules</a:t>
            </a:r>
          </a:p>
          <a:p>
            <a:pPr lvl="1"/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rang </a:t>
            </a:r>
            <a:r>
              <a:rPr lang="en-US" dirty="0" err="1"/>
              <a:t>buộc</a:t>
            </a:r>
            <a:endParaRPr lang="en-US" dirty="0"/>
          </a:p>
          <a:p>
            <a:pPr lvl="2"/>
            <a:r>
              <a:rPr lang="en-US" dirty="0"/>
              <a:t>Ctrl +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thả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StackView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về</a:t>
            </a:r>
            <a:r>
              <a:rPr lang="en-US" dirty="0"/>
              <a:t> 4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pPr lvl="2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Double-Click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br>
              <a:rPr lang="en-US" dirty="0"/>
            </a:br>
            <a:r>
              <a:rPr lang="en-US" dirty="0" err="1"/>
              <a:t>Hoặc</a:t>
            </a:r>
            <a:r>
              <a:rPr lang="en-US" dirty="0"/>
              <a:t> click </a:t>
            </a:r>
            <a:r>
              <a:rPr lang="en-US" dirty="0" err="1"/>
              <a:t>vào</a:t>
            </a:r>
            <a:r>
              <a:rPr lang="en-US" dirty="0"/>
              <a:t> Button “Add new </a:t>
            </a:r>
            <a:br>
              <a:rPr lang="en-US" dirty="0"/>
            </a:br>
            <a:r>
              <a:rPr lang="en-US" dirty="0" err="1"/>
              <a:t>constrants</a:t>
            </a:r>
            <a:r>
              <a:rPr lang="en-US" dirty="0"/>
              <a:t>”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pPr lvl="2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“Size Inspector”</a:t>
            </a:r>
            <a:br>
              <a:rPr lang="en-US" dirty="0"/>
            </a:br>
            <a:r>
              <a:rPr lang="en-US" dirty="0" err="1"/>
              <a:t>ở</a:t>
            </a:r>
            <a:r>
              <a:rPr lang="en-US" dirty="0"/>
              <a:t> banner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691F0-34C9-7846-87CE-4F615CB63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060" y="1885950"/>
            <a:ext cx="2205990" cy="41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15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Autolayout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IOS: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rules</a:t>
            </a:r>
          </a:p>
          <a:p>
            <a:pPr lvl="1"/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D8D17-A24B-AC4F-A056-5E04903BA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868" y="1885950"/>
            <a:ext cx="2621142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47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online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50D8DA-0105-1841-93DB-2FB9E87A3DAC}"/>
              </a:ext>
            </a:extLst>
          </p:cNvPr>
          <p:cNvGrpSpPr/>
          <p:nvPr/>
        </p:nvGrpSpPr>
        <p:grpSpPr>
          <a:xfrm>
            <a:off x="628650" y="1748790"/>
            <a:ext cx="7852410" cy="4572000"/>
            <a:chOff x="628650" y="1748790"/>
            <a:chExt cx="7852410" cy="4572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8C2E57-0128-734A-97B1-9A9D6BF77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1748790"/>
              <a:ext cx="2629025" cy="4572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516808C-B0E1-D54E-9C5F-258267157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7431" y="1748790"/>
              <a:ext cx="2794729" cy="4572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DA117F-CE1A-3741-8982-A8DA49DE3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3471" y="1748790"/>
              <a:ext cx="2817589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7283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Calculator</a:t>
            </a:r>
          </a:p>
          <a:p>
            <a:pPr lvl="1"/>
            <a:r>
              <a:rPr lang="en-US" dirty="0" err="1"/>
              <a:t>Bước</a:t>
            </a:r>
            <a:r>
              <a:rPr lang="en-US" dirty="0"/>
              <a:t> 1: </a:t>
            </a:r>
            <a:r>
              <a:rPr lang="en-US" dirty="0" err="1"/>
              <a:t>Tạo</a:t>
            </a:r>
            <a:r>
              <a:rPr lang="en-US" dirty="0"/>
              <a:t> Project </a:t>
            </a:r>
            <a:r>
              <a:rPr lang="en-US" dirty="0" err="1"/>
              <a:t>mới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C78FC-01B0-E94D-B762-4E66E0180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54580"/>
            <a:ext cx="7886700" cy="36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0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online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003B7A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76841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ViewController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>
              <a:solidFill>
                <a:srgbClr val="003B7A"/>
              </a:solidFill>
            </a:endParaRPr>
          </a:p>
        </p:txBody>
      </p:sp>
      <p:pic>
        <p:nvPicPr>
          <p:cNvPr id="1026" name="Picture 2" descr="image: ../Art/WWVC_vclife_2x.png">
            <a:extLst>
              <a:ext uri="{FF2B5EF4-FFF2-40B4-BE49-F238E27FC236}">
                <a16:creationId xmlns:a16="http://schemas.microsoft.com/office/drawing/2014/main" id="{BC654F5C-4F9E-4B4C-AB8E-C88B9523B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851660"/>
            <a:ext cx="5867400" cy="41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507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UITapGestureRecognizer</a:t>
            </a:r>
            <a:endParaRPr lang="en-US" dirty="0"/>
          </a:p>
          <a:p>
            <a:pPr lvl="1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UI Components </a:t>
            </a:r>
            <a:r>
              <a:rPr lang="en-US" dirty="0" err="1"/>
              <a:t>chính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Views: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(Label, Image…)</a:t>
            </a:r>
          </a:p>
          <a:p>
            <a:pPr lvl="2"/>
            <a:r>
              <a:rPr lang="en-US" dirty="0"/>
              <a:t>Controls: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(Text field, button, …)</a:t>
            </a:r>
          </a:p>
          <a:p>
            <a:pPr lvl="1"/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View</a:t>
            </a:r>
          </a:p>
          <a:p>
            <a:pPr lvl="2"/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endParaRPr lang="en-US" dirty="0"/>
          </a:p>
          <a:p>
            <a:pPr lvl="2"/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(Gesture Recognizer)</a:t>
            </a:r>
          </a:p>
          <a:p>
            <a:pPr lvl="3"/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gắn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View</a:t>
            </a:r>
          </a:p>
          <a:p>
            <a:pPr lvl="3"/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,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vi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View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  <a:p>
            <a:pPr lvl="3"/>
            <a:r>
              <a:rPr lang="en-US" dirty="0" err="1"/>
              <a:t>UITapGestureRecognizer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vi Tap</a:t>
            </a:r>
          </a:p>
          <a:p>
            <a:pPr marL="0" indent="0" algn="ctr">
              <a:buNone/>
            </a:pPr>
            <a:endParaRPr lang="en-US" dirty="0">
              <a:solidFill>
                <a:srgbClr val="003B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160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UITapGestureRecognizer</a:t>
            </a:r>
            <a:endParaRPr lang="en-US" dirty="0"/>
          </a:p>
          <a:p>
            <a:pPr lvl="1"/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gắn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View</a:t>
            </a:r>
          </a:p>
          <a:p>
            <a:pPr lvl="2"/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Object Library</a:t>
            </a:r>
          </a:p>
          <a:p>
            <a:pPr lvl="2"/>
            <a:r>
              <a:rPr lang="en-US" dirty="0"/>
              <a:t>Ctrl +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thả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vi</a:t>
            </a:r>
          </a:p>
          <a:p>
            <a:pPr lvl="2"/>
            <a:r>
              <a:rPr lang="en-US" dirty="0"/>
              <a:t>Ctrl +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thả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Recognizer </a:t>
            </a:r>
            <a:r>
              <a:rPr lang="en-US" dirty="0" err="1"/>
              <a:t>vào</a:t>
            </a:r>
            <a:r>
              <a:rPr lang="en-US" dirty="0"/>
              <a:t> Controller</a:t>
            </a:r>
          </a:p>
          <a:p>
            <a:pPr lvl="3"/>
            <a:r>
              <a:rPr lang="en-US" dirty="0"/>
              <a:t>Connection: </a:t>
            </a:r>
            <a:r>
              <a:rPr lang="en-US" dirty="0" err="1"/>
              <a:t>Chọn</a:t>
            </a:r>
            <a:r>
              <a:rPr lang="en-US" dirty="0"/>
              <a:t> Action</a:t>
            </a:r>
          </a:p>
          <a:p>
            <a:pPr lvl="3"/>
            <a:r>
              <a:rPr lang="en-US" dirty="0"/>
              <a:t>Name: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tapRecognizerForImage</a:t>
            </a:r>
            <a:endParaRPr lang="en-US" dirty="0"/>
          </a:p>
          <a:p>
            <a:pPr lvl="3"/>
            <a:r>
              <a:rPr lang="en-US" dirty="0"/>
              <a:t>Type: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UITapGestureRecognizer</a:t>
            </a:r>
            <a:endParaRPr lang="en-US" dirty="0"/>
          </a:p>
          <a:p>
            <a:pPr lvl="2"/>
            <a:r>
              <a:rPr lang="en-US" dirty="0" err="1"/>
              <a:t>Viết</a:t>
            </a:r>
            <a:r>
              <a:rPr lang="en-US" dirty="0"/>
              <a:t> code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vi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09A32D-A49E-AE4B-AD04-80534A66A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230" y="5132070"/>
            <a:ext cx="6675120" cy="90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0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UITapGestureRecognizer</a:t>
            </a:r>
            <a:endParaRPr lang="en-US" dirty="0"/>
          </a:p>
          <a:p>
            <a:pPr lvl="1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UIImagePickerController</a:t>
            </a:r>
            <a:endParaRPr lang="en-US" dirty="0"/>
          </a:p>
          <a:p>
            <a:pPr lvl="2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UIImagePickerControllerDelegate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43932-6D3E-E648-BEBB-59400B0B9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" y="2960370"/>
            <a:ext cx="7440930" cy="296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17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UITapGestureRecognizer</a:t>
            </a:r>
            <a:endParaRPr lang="en-US" dirty="0"/>
          </a:p>
          <a:p>
            <a:pPr lvl="1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UIImagePickerController</a:t>
            </a:r>
            <a:endParaRPr lang="en-US" dirty="0"/>
          </a:p>
          <a:p>
            <a:pPr lvl="2"/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info.plist</a:t>
            </a:r>
            <a:endParaRPr lang="en-US" dirty="0"/>
          </a:p>
          <a:p>
            <a:pPr lvl="2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FDC1A4C-44FA-2748-9DC2-577BB6676D67}"/>
              </a:ext>
            </a:extLst>
          </p:cNvPr>
          <p:cNvGrpSpPr/>
          <p:nvPr/>
        </p:nvGrpSpPr>
        <p:grpSpPr>
          <a:xfrm>
            <a:off x="1611630" y="2994660"/>
            <a:ext cx="6903720" cy="2904978"/>
            <a:chOff x="1611630" y="2994660"/>
            <a:chExt cx="6903720" cy="29049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14D9C8-46D5-344C-ACC7-D7C8918EA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1630" y="2994660"/>
              <a:ext cx="6903720" cy="2904978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F3E729C-C9DC-364A-9DE0-E57254653F37}"/>
                </a:ext>
              </a:extLst>
            </p:cNvPr>
            <p:cNvCxnSpPr/>
            <p:nvPr/>
          </p:nvCxnSpPr>
          <p:spPr>
            <a:xfrm>
              <a:off x="3337560" y="5360670"/>
              <a:ext cx="297180" cy="36576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471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UITapGestureRecognizer</a:t>
            </a:r>
            <a:endParaRPr lang="en-US" dirty="0"/>
          </a:p>
          <a:p>
            <a:pPr lvl="1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UIImagePickerController</a:t>
            </a:r>
            <a:endParaRPr lang="en-US" dirty="0"/>
          </a:p>
          <a:p>
            <a:pPr lvl="2"/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info.plist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D81A4-0F4C-364A-8012-F16BA4200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2948940"/>
            <a:ext cx="7086600" cy="30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66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09639"/>
            <a:ext cx="7886700" cy="4468251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Control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pPr lvl="1"/>
            <a:r>
              <a:rPr lang="en-US" dirty="0"/>
              <a:t>Rating Control</a:t>
            </a:r>
          </a:p>
          <a:p>
            <a:pPr lvl="1"/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endParaRPr lang="en-US" dirty="0"/>
          </a:p>
          <a:p>
            <a:pPr lvl="1"/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Button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(5 buttons)</a:t>
            </a:r>
          </a:p>
          <a:p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  <a:p>
            <a:pPr lvl="1"/>
            <a:r>
              <a:rPr lang="en-US" dirty="0" err="1"/>
              <a:t>Bước</a:t>
            </a:r>
            <a:r>
              <a:rPr lang="en-US" dirty="0"/>
              <a:t> 1: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Container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b="1" dirty="0" err="1"/>
              <a:t>UIStackView</a:t>
            </a:r>
            <a:endParaRPr lang="en-US" b="1" dirty="0"/>
          </a:p>
          <a:p>
            <a:pPr lvl="2"/>
            <a:r>
              <a:rPr lang="en-US" dirty="0"/>
              <a:t>File =&gt; New File =&gt; IOS =&gt; Cocoa Touch Class</a:t>
            </a:r>
          </a:p>
          <a:p>
            <a:pPr lvl="2"/>
            <a:r>
              <a:rPr lang="en-US" dirty="0"/>
              <a:t>Class: </a:t>
            </a:r>
            <a:r>
              <a:rPr lang="en-US" dirty="0" err="1"/>
              <a:t>RatingControl</a:t>
            </a:r>
            <a:endParaRPr lang="en-US" dirty="0"/>
          </a:p>
          <a:p>
            <a:pPr lvl="2"/>
            <a:r>
              <a:rPr lang="en-US" dirty="0"/>
              <a:t>Subclass of: </a:t>
            </a:r>
            <a:r>
              <a:rPr lang="en-US" dirty="0" err="1"/>
              <a:t>UIStackView</a:t>
            </a:r>
            <a:endParaRPr lang="en-US" dirty="0"/>
          </a:p>
          <a:p>
            <a:pPr lvl="2"/>
            <a:r>
              <a:rPr lang="en-US" dirty="0"/>
              <a:t>Language: Swift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64F678-E11A-6F41-B5BD-C95A990EB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030" y="1965960"/>
            <a:ext cx="2837180" cy="51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53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09639"/>
            <a:ext cx="7886700" cy="4468251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  <a:p>
            <a:pPr lvl="1"/>
            <a:r>
              <a:rPr lang="en-US" dirty="0" err="1"/>
              <a:t>Bước</a:t>
            </a:r>
            <a:r>
              <a:rPr lang="en-US" dirty="0"/>
              <a:t> 2: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Control</a:t>
            </a:r>
          </a:p>
          <a:p>
            <a:pPr lvl="2"/>
            <a:r>
              <a:rPr lang="en-US" b="1" dirty="0" err="1"/>
              <a:t>Sử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Horizontal </a:t>
            </a:r>
            <a:r>
              <a:rPr lang="en-US" b="1" dirty="0" err="1"/>
              <a:t>StackView</a:t>
            </a:r>
            <a:endParaRPr lang="en-US" b="1" dirty="0"/>
          </a:p>
          <a:p>
            <a:pPr lvl="2"/>
            <a:r>
              <a:rPr lang="en-US" b="1" dirty="0" err="1"/>
              <a:t>Cấu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: Identify Inspector</a:t>
            </a:r>
          </a:p>
          <a:p>
            <a:pPr lvl="3"/>
            <a:r>
              <a:rPr lang="en-US" b="1" dirty="0"/>
              <a:t>Class: </a:t>
            </a:r>
            <a:r>
              <a:rPr lang="en-US" b="1" dirty="0" err="1"/>
              <a:t>Chọn</a:t>
            </a:r>
            <a:r>
              <a:rPr lang="en-US" b="1" dirty="0"/>
              <a:t> </a:t>
            </a:r>
            <a:r>
              <a:rPr lang="en-US" b="1" dirty="0" err="1"/>
              <a:t>RatingControl</a:t>
            </a:r>
            <a:endParaRPr lang="en-US" b="1" dirty="0"/>
          </a:p>
          <a:p>
            <a:pPr lvl="2"/>
            <a:r>
              <a:rPr lang="en-US" b="1" dirty="0" err="1"/>
              <a:t>Thêm</a:t>
            </a:r>
            <a:r>
              <a:rPr lang="en-US" b="1" dirty="0"/>
              <a:t> </a:t>
            </a:r>
            <a:r>
              <a:rPr lang="en-US" b="1" dirty="0" err="1"/>
              <a:t>dần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Button </a:t>
            </a:r>
            <a:r>
              <a:rPr lang="en-US" b="1" dirty="0" err="1"/>
              <a:t>vào</a:t>
            </a:r>
            <a:r>
              <a:rPr lang="en-US" b="1" dirty="0"/>
              <a:t> Control</a:t>
            </a:r>
          </a:p>
          <a:p>
            <a:pPr lvl="1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B630C-8198-2642-B161-41A35E31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3920490"/>
            <a:ext cx="7200900" cy="215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71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09639"/>
            <a:ext cx="7886700" cy="4468251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  <a:p>
            <a:pPr lvl="1"/>
            <a:r>
              <a:rPr lang="en-US" dirty="0" err="1"/>
              <a:t>Bước</a:t>
            </a:r>
            <a:r>
              <a:rPr lang="en-US" dirty="0"/>
              <a:t> 2: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Control</a:t>
            </a:r>
          </a:p>
          <a:p>
            <a:pPr lvl="2"/>
            <a:r>
              <a:rPr lang="en-US" b="1" dirty="0" err="1"/>
              <a:t>Xử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sự</a:t>
            </a:r>
            <a:r>
              <a:rPr lang="en-US" b="1" dirty="0"/>
              <a:t> </a:t>
            </a:r>
            <a:r>
              <a:rPr lang="en-US" b="1" dirty="0" err="1"/>
              <a:t>kiện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button </a:t>
            </a:r>
            <a:r>
              <a:rPr lang="en-US" b="1" dirty="0" err="1"/>
              <a:t>mới</a:t>
            </a:r>
            <a:r>
              <a:rPr lang="en-US" b="1" dirty="0"/>
              <a:t> </a:t>
            </a:r>
            <a:r>
              <a:rPr lang="en-US" b="1" dirty="0" err="1"/>
              <a:t>thêm</a:t>
            </a:r>
            <a:endParaRPr lang="en-US" b="1" dirty="0"/>
          </a:p>
          <a:p>
            <a:pPr lvl="3"/>
            <a:r>
              <a:rPr lang="en-US" b="1" dirty="0" err="1"/>
              <a:t>Viết</a:t>
            </a:r>
            <a:r>
              <a:rPr lang="en-US" b="1" dirty="0"/>
              <a:t> </a:t>
            </a:r>
            <a:r>
              <a:rPr lang="en-US" b="1" dirty="0" err="1"/>
              <a:t>hàm</a:t>
            </a:r>
            <a:r>
              <a:rPr lang="en-US" b="1" dirty="0"/>
              <a:t> </a:t>
            </a:r>
            <a:r>
              <a:rPr lang="en-US" b="1" dirty="0" err="1"/>
              <a:t>xử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sự</a:t>
            </a:r>
            <a:r>
              <a:rPr lang="en-US" b="1" dirty="0"/>
              <a:t> </a:t>
            </a:r>
            <a:r>
              <a:rPr lang="en-US" b="1" dirty="0" err="1"/>
              <a:t>kiện</a:t>
            </a:r>
            <a:endParaRPr lang="en-US" b="1" dirty="0"/>
          </a:p>
          <a:p>
            <a:pPr lvl="3"/>
            <a:endParaRPr lang="en-US" b="1" dirty="0"/>
          </a:p>
          <a:p>
            <a:pPr lvl="3"/>
            <a:endParaRPr lang="en-US" b="1" dirty="0"/>
          </a:p>
          <a:p>
            <a:pPr lvl="3"/>
            <a:endParaRPr lang="en-US" b="1" dirty="0"/>
          </a:p>
          <a:p>
            <a:pPr lvl="3"/>
            <a:r>
              <a:rPr lang="en-US" b="1" dirty="0" err="1"/>
              <a:t>Gắn</a:t>
            </a:r>
            <a:r>
              <a:rPr lang="en-US" b="1" dirty="0"/>
              <a:t> </a:t>
            </a:r>
            <a:r>
              <a:rPr lang="en-US" b="1" dirty="0" err="1"/>
              <a:t>hàm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button </a:t>
            </a:r>
            <a:r>
              <a:rPr lang="en-US" b="1" dirty="0" err="1"/>
              <a:t>mới</a:t>
            </a:r>
            <a:r>
              <a:rPr lang="en-US" b="1" dirty="0"/>
              <a:t> </a:t>
            </a:r>
            <a:r>
              <a:rPr lang="en-US" b="1" dirty="0" err="1"/>
              <a:t>tạo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DE0B3-A08C-3647-9716-A689610B6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3214370"/>
            <a:ext cx="5382260" cy="923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AF246-FDAD-C34C-8155-A022B6550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4625974"/>
            <a:ext cx="6445250" cy="110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12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Calculator</a:t>
            </a:r>
          </a:p>
          <a:p>
            <a:pPr lvl="1"/>
            <a:r>
              <a:rPr lang="en-US" dirty="0" err="1"/>
              <a:t>Bước</a:t>
            </a:r>
            <a:r>
              <a:rPr lang="en-US" dirty="0"/>
              <a:t> 1: </a:t>
            </a:r>
            <a:r>
              <a:rPr lang="en-US" dirty="0" err="1"/>
              <a:t>Tạo</a:t>
            </a:r>
            <a:r>
              <a:rPr lang="en-US" dirty="0"/>
              <a:t> Project </a:t>
            </a:r>
            <a:r>
              <a:rPr lang="en-US" dirty="0" err="1"/>
              <a:t>mới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F7569-0F6C-E845-B35E-FBDEA970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54580"/>
            <a:ext cx="7886700" cy="363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51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09639"/>
            <a:ext cx="7886700" cy="4468251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  <a:p>
            <a:pPr lvl="1"/>
            <a:r>
              <a:rPr lang="en-US" dirty="0" err="1"/>
              <a:t>Bước</a:t>
            </a:r>
            <a:r>
              <a:rPr lang="en-US" dirty="0"/>
              <a:t> 2: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Control</a:t>
            </a:r>
          </a:p>
          <a:p>
            <a:pPr lvl="2"/>
            <a:r>
              <a:rPr lang="en-US" b="1" dirty="0" err="1"/>
              <a:t>Tạo</a:t>
            </a:r>
            <a:r>
              <a:rPr lang="en-US" b="1" dirty="0"/>
              <a:t> 5 button</a:t>
            </a:r>
          </a:p>
          <a:p>
            <a:pPr lvl="3"/>
            <a:r>
              <a:rPr lang="en-US" b="1" dirty="0" err="1"/>
              <a:t>Sử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</a:t>
            </a:r>
            <a:r>
              <a:rPr lang="en-US" b="1" dirty="0" err="1"/>
              <a:t>vòng</a:t>
            </a:r>
            <a:r>
              <a:rPr lang="en-US" b="1" dirty="0"/>
              <a:t> </a:t>
            </a:r>
            <a:r>
              <a:rPr lang="en-US" b="1" dirty="0" err="1"/>
              <a:t>lặp</a:t>
            </a:r>
            <a:r>
              <a:rPr lang="en-US" b="1" dirty="0"/>
              <a:t> for _ in 0..&lt;5 </a:t>
            </a:r>
            <a:r>
              <a:rPr lang="en-US" b="1" dirty="0" err="1"/>
              <a:t>trong</a:t>
            </a:r>
            <a:r>
              <a:rPr lang="en-US" b="1" dirty="0"/>
              <a:t> </a:t>
            </a:r>
            <a:r>
              <a:rPr lang="en-US" b="1" dirty="0" err="1"/>
              <a:t>hàm</a:t>
            </a:r>
            <a:r>
              <a:rPr lang="en-US" b="1" dirty="0"/>
              <a:t> </a:t>
            </a:r>
            <a:r>
              <a:rPr lang="en-US" b="1" dirty="0" err="1"/>
              <a:t>tạo</a:t>
            </a:r>
            <a:r>
              <a:rPr lang="en-US" b="1" dirty="0"/>
              <a:t> button</a:t>
            </a:r>
          </a:p>
          <a:p>
            <a:pPr lvl="2"/>
            <a:r>
              <a:rPr lang="en-US" b="1" dirty="0"/>
              <a:t>Fix Waring</a:t>
            </a:r>
          </a:p>
          <a:p>
            <a:pPr lvl="3"/>
            <a:r>
              <a:rPr lang="en-US" b="1" dirty="0" err="1"/>
              <a:t>Báo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Interface Builder </a:t>
            </a:r>
            <a:r>
              <a:rPr lang="en-US" b="1" dirty="0" err="1"/>
              <a:t>biết</a:t>
            </a:r>
            <a:r>
              <a:rPr lang="en-US" b="1" dirty="0"/>
              <a:t> </a:t>
            </a:r>
            <a:r>
              <a:rPr lang="en-US" b="1" dirty="0" err="1"/>
              <a:t>RatingControl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r>
              <a:rPr lang="en-US" b="1" dirty="0"/>
              <a:t> </a:t>
            </a:r>
            <a:r>
              <a:rPr lang="en-US" b="1" dirty="0" err="1"/>
              <a:t>thiết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</a:t>
            </a:r>
            <a:r>
              <a:rPr lang="en-US" b="1" dirty="0" err="1"/>
              <a:t>bằng</a:t>
            </a:r>
            <a:r>
              <a:rPr lang="en-US" b="1" dirty="0"/>
              <a:t> code </a:t>
            </a:r>
            <a:r>
              <a:rPr lang="en-US" b="1" dirty="0" err="1"/>
              <a:t>bằng</a:t>
            </a:r>
            <a:r>
              <a:rPr lang="en-US" b="1" dirty="0"/>
              <a:t>: @</a:t>
            </a:r>
            <a:r>
              <a:rPr lang="en-US" b="1" dirty="0" err="1"/>
              <a:t>IBDesignable</a:t>
            </a:r>
            <a:endParaRPr lang="en-US" b="1" dirty="0"/>
          </a:p>
          <a:p>
            <a:pPr lvl="3"/>
            <a:r>
              <a:rPr lang="en-US" b="1" dirty="0"/>
              <a:t>IU </a:t>
            </a:r>
            <a:r>
              <a:rPr lang="en-US" b="1" dirty="0" err="1"/>
              <a:t>sẽ</a:t>
            </a:r>
            <a:r>
              <a:rPr lang="en-US" b="1" dirty="0"/>
              <a:t> </a:t>
            </a:r>
            <a:r>
              <a:rPr lang="en-US" b="1" dirty="0" err="1"/>
              <a:t>vẽ</a:t>
            </a:r>
            <a:r>
              <a:rPr lang="en-US" b="1" dirty="0"/>
              <a:t> </a:t>
            </a:r>
            <a:r>
              <a:rPr lang="en-US" b="1" dirty="0" err="1"/>
              <a:t>ra</a:t>
            </a:r>
            <a:r>
              <a:rPr lang="en-US" b="1" dirty="0"/>
              <a:t> </a:t>
            </a:r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r>
              <a:rPr lang="en-US" b="1" dirty="0"/>
              <a:t> copy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tượng</a:t>
            </a:r>
            <a:r>
              <a:rPr lang="en-US" b="1" dirty="0"/>
              <a:t> </a:t>
            </a:r>
            <a:r>
              <a:rPr lang="en-US" b="1" dirty="0" err="1"/>
              <a:t>lúc</a:t>
            </a:r>
            <a:r>
              <a:rPr lang="en-US" b="1" dirty="0"/>
              <a:t> Design</a:t>
            </a:r>
          </a:p>
          <a:p>
            <a:pPr lvl="3"/>
            <a:r>
              <a:rPr lang="en-US" b="1" dirty="0"/>
              <a:t>Rebuild </a:t>
            </a:r>
            <a:r>
              <a:rPr lang="en-US" b="1" dirty="0" err="1"/>
              <a:t>lại</a:t>
            </a:r>
            <a:r>
              <a:rPr lang="en-US" b="1" dirty="0"/>
              <a:t> Project (Command + B)</a:t>
            </a:r>
          </a:p>
        </p:txBody>
      </p:sp>
    </p:spTree>
    <p:extLst>
      <p:ext uri="{BB962C8B-B14F-4D97-AF65-F5344CB8AC3E}">
        <p14:creationId xmlns:p14="http://schemas.microsoft.com/office/powerpoint/2010/main" val="3649344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09639"/>
            <a:ext cx="7886700" cy="4468251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  <a:p>
            <a:pPr lvl="1"/>
            <a:r>
              <a:rPr lang="en-US" dirty="0" err="1"/>
              <a:t>Bước</a:t>
            </a:r>
            <a:r>
              <a:rPr lang="en-US" dirty="0"/>
              <a:t> 2: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Control</a:t>
            </a:r>
          </a:p>
          <a:p>
            <a:pPr lvl="2"/>
            <a:r>
              <a:rPr lang="en-US" b="1" dirty="0" err="1"/>
              <a:t>Thêm</a:t>
            </a:r>
            <a:r>
              <a:rPr lang="en-US" b="1" dirty="0"/>
              <a:t> </a:t>
            </a:r>
            <a:r>
              <a:rPr lang="en-US" b="1" dirty="0" err="1"/>
              <a:t>thuộc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vào</a:t>
            </a:r>
            <a:r>
              <a:rPr lang="en-US" b="1" dirty="0"/>
              <a:t> Attributes Inspector </a:t>
            </a:r>
            <a:r>
              <a:rPr lang="en-US" b="1" dirty="0" err="1"/>
              <a:t>của</a:t>
            </a:r>
            <a:r>
              <a:rPr lang="en-US" b="1" dirty="0"/>
              <a:t>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74ED06-F420-9642-AE37-281D518B2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3036570"/>
            <a:ext cx="67437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15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09639"/>
            <a:ext cx="7886700" cy="4468251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  <a:p>
            <a:pPr lvl="1"/>
            <a:r>
              <a:rPr lang="en-US" dirty="0" err="1"/>
              <a:t>Bước</a:t>
            </a:r>
            <a:r>
              <a:rPr lang="en-US" dirty="0"/>
              <a:t> 2: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Control</a:t>
            </a:r>
          </a:p>
          <a:p>
            <a:pPr lvl="2"/>
            <a:r>
              <a:rPr lang="en-US" b="1" dirty="0" err="1"/>
              <a:t>Sửa</a:t>
            </a:r>
            <a:r>
              <a:rPr lang="en-US" b="1" dirty="0"/>
              <a:t> </a:t>
            </a:r>
            <a:r>
              <a:rPr lang="en-US" b="1" dirty="0" err="1"/>
              <a:t>đổi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ảnh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RatingControl</a:t>
            </a:r>
            <a:endParaRPr lang="en-US" b="1" dirty="0"/>
          </a:p>
          <a:p>
            <a:pPr lvl="3"/>
            <a:r>
              <a:rPr lang="en-US" b="1" dirty="0" err="1"/>
              <a:t>Đưa</a:t>
            </a:r>
            <a:r>
              <a:rPr lang="en-US" b="1" dirty="0"/>
              <a:t> </a:t>
            </a:r>
            <a:r>
              <a:rPr lang="en-US" b="1" dirty="0" err="1"/>
              <a:t>bộ</a:t>
            </a:r>
            <a:r>
              <a:rPr lang="en-US" b="1" dirty="0"/>
              <a:t> </a:t>
            </a:r>
            <a:r>
              <a:rPr lang="en-US" b="1" dirty="0" err="1"/>
              <a:t>ảnh</a:t>
            </a:r>
            <a:r>
              <a:rPr lang="en-US" b="1" dirty="0"/>
              <a:t> </a:t>
            </a:r>
            <a:r>
              <a:rPr lang="en-US" b="1" dirty="0" err="1"/>
              <a:t>vào</a:t>
            </a:r>
            <a:r>
              <a:rPr lang="en-US" b="1" dirty="0"/>
              <a:t> Project</a:t>
            </a:r>
          </a:p>
          <a:p>
            <a:pPr lvl="3"/>
            <a:r>
              <a:rPr lang="en-US" b="1" dirty="0" err="1"/>
              <a:t>Thiết</a:t>
            </a:r>
            <a:r>
              <a:rPr lang="en-US" b="1" dirty="0"/>
              <a:t> </a:t>
            </a:r>
            <a:r>
              <a:rPr lang="en-US" b="1" dirty="0" err="1"/>
              <a:t>lập</a:t>
            </a:r>
            <a:r>
              <a:rPr lang="en-US" b="1" dirty="0"/>
              <a:t> </a:t>
            </a:r>
            <a:r>
              <a:rPr lang="en-US" b="1" dirty="0" err="1"/>
              <a:t>bộ</a:t>
            </a:r>
            <a:r>
              <a:rPr lang="en-US" b="1" dirty="0"/>
              <a:t> </a:t>
            </a:r>
            <a:r>
              <a:rPr lang="en-US" b="1" dirty="0" err="1"/>
              <a:t>ảnh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</a:t>
            </a:r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tượng</a:t>
            </a:r>
            <a:r>
              <a:rPr lang="en-US" b="1" dirty="0"/>
              <a:t> Control</a:t>
            </a:r>
          </a:p>
          <a:p>
            <a:pPr lvl="3"/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trạng</a:t>
            </a:r>
            <a:r>
              <a:rPr lang="en-US" b="1" dirty="0"/>
              <a:t> </a:t>
            </a:r>
            <a:r>
              <a:rPr lang="en-US" b="1" dirty="0" err="1"/>
              <a:t>thái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ảnh</a:t>
            </a:r>
            <a:r>
              <a:rPr lang="en-US" b="1" dirty="0"/>
              <a:t>:</a:t>
            </a:r>
          </a:p>
          <a:p>
            <a:pPr lvl="4"/>
            <a:r>
              <a:rPr lang="en-US" b="1" dirty="0"/>
              <a:t>Normal</a:t>
            </a:r>
          </a:p>
          <a:p>
            <a:pPr lvl="4"/>
            <a:r>
              <a:rPr lang="en-US" b="1" dirty="0"/>
              <a:t>Highlighted</a:t>
            </a:r>
          </a:p>
          <a:p>
            <a:pPr lvl="4"/>
            <a:r>
              <a:rPr lang="en-US" b="1" dirty="0"/>
              <a:t>Focused</a:t>
            </a:r>
          </a:p>
          <a:p>
            <a:pPr lvl="4"/>
            <a:r>
              <a:rPr lang="en-US" b="1" dirty="0"/>
              <a:t>Selected, and </a:t>
            </a:r>
          </a:p>
          <a:p>
            <a:pPr lvl="4"/>
            <a:r>
              <a:rPr lang="en-US" b="1" dirty="0"/>
              <a:t>Disabled</a:t>
            </a:r>
          </a:p>
        </p:txBody>
      </p:sp>
    </p:spTree>
    <p:extLst>
      <p:ext uri="{BB962C8B-B14F-4D97-AF65-F5344CB8AC3E}">
        <p14:creationId xmlns:p14="http://schemas.microsoft.com/office/powerpoint/2010/main" val="3450487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09639"/>
            <a:ext cx="7886700" cy="4468251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  <a:p>
            <a:pPr lvl="1"/>
            <a:r>
              <a:rPr lang="en-US" dirty="0" err="1"/>
              <a:t>Bước</a:t>
            </a:r>
            <a:r>
              <a:rPr lang="en-US" dirty="0"/>
              <a:t> 3: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button tapped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708B6-51A4-5A4E-B16B-856FAD436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0" y="2457450"/>
            <a:ext cx="6938010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157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09639"/>
            <a:ext cx="7886700" cy="4468251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  <a:p>
            <a:pPr lvl="1"/>
            <a:r>
              <a:rPr lang="en-US" dirty="0" err="1"/>
              <a:t>Bước</a:t>
            </a:r>
            <a:r>
              <a:rPr lang="en-US" dirty="0"/>
              <a:t> 4: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button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dirty="0" err="1"/>
              <a:t>Bước</a:t>
            </a:r>
            <a:r>
              <a:rPr lang="en-US" dirty="0"/>
              <a:t> 5: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control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Controller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view </a:t>
            </a:r>
            <a:r>
              <a:rPr lang="en-US" dirty="0" err="1"/>
              <a:t>hoặc</a:t>
            </a:r>
            <a:r>
              <a:rPr lang="en-US" dirty="0"/>
              <a:t> control </a:t>
            </a:r>
            <a:r>
              <a:rPr lang="en-US" dirty="0" err="1"/>
              <a:t>khác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A866F-C3E4-1349-937F-A5EA7D4B9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2543614"/>
            <a:ext cx="5783580" cy="263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10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38189"/>
            <a:ext cx="7886700" cy="4616841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Table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9A6537-0509-4C41-9964-F0E4A9F61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48790"/>
            <a:ext cx="2629025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85C6F5-978E-BC42-8BD4-B4CC60590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431" y="1748790"/>
            <a:ext cx="2794729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B10515-A4E9-E945-902D-B740A3BE1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471" y="1748790"/>
            <a:ext cx="281758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88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38189"/>
            <a:ext cx="7886700" cy="4616841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Table View</a:t>
            </a:r>
          </a:p>
          <a:p>
            <a:pPr lvl="1"/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Listview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Android</a:t>
            </a:r>
          </a:p>
          <a:p>
            <a:pPr lvl="1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UITableView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UI</a:t>
            </a:r>
          </a:p>
          <a:p>
            <a:pPr lvl="1"/>
            <a:r>
              <a:rPr lang="en-US" dirty="0"/>
              <a:t>Controller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UITableViewController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Table view</a:t>
            </a:r>
          </a:p>
          <a:p>
            <a:pPr lvl="1"/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Main.storyboard</a:t>
            </a:r>
            <a:endParaRPr lang="en-US" dirty="0"/>
          </a:p>
          <a:p>
            <a:pPr lvl="1"/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thả</a:t>
            </a:r>
            <a:r>
              <a:rPr lang="en-US" dirty="0"/>
              <a:t> </a:t>
            </a:r>
            <a:r>
              <a:rPr lang="en-US" dirty="0" err="1"/>
              <a:t>UITableViewController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storyboard</a:t>
            </a:r>
          </a:p>
          <a:p>
            <a:pPr lvl="1"/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thả</a:t>
            </a:r>
            <a:r>
              <a:rPr lang="en-US" dirty="0"/>
              <a:t> Storyboard entry point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Table view </a:t>
            </a:r>
          </a:p>
        </p:txBody>
      </p:sp>
    </p:spTree>
    <p:extLst>
      <p:ext uri="{BB962C8B-B14F-4D97-AF65-F5344CB8AC3E}">
        <p14:creationId xmlns:p14="http://schemas.microsoft.com/office/powerpoint/2010/main" val="1425513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38189"/>
            <a:ext cx="7886700" cy="4616841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Table view</a:t>
            </a:r>
          </a:p>
          <a:p>
            <a:pPr lvl="1"/>
            <a:r>
              <a:rPr lang="en-US" dirty="0"/>
              <a:t>Shift +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chuột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Table view controller</a:t>
            </a:r>
          </a:p>
          <a:p>
            <a:pPr lvl="2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TableView</a:t>
            </a:r>
            <a:r>
              <a:rPr lang="en-US" dirty="0"/>
              <a:t> =&gt; Row Height: 90</a:t>
            </a:r>
          </a:p>
          <a:p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Table view cell (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UITableViewCell</a:t>
            </a:r>
            <a:endParaRPr lang="en-US" dirty="0"/>
          </a:p>
          <a:p>
            <a:pPr lvl="2"/>
            <a:r>
              <a:rPr lang="en-US" dirty="0"/>
              <a:t>File =&gt; New =&gt; File =&gt; IOS =&gt; Cocoa Touch class</a:t>
            </a:r>
          </a:p>
          <a:p>
            <a:pPr lvl="2"/>
            <a:r>
              <a:rPr lang="en-US" dirty="0"/>
              <a:t>Class: Meal</a:t>
            </a:r>
          </a:p>
          <a:p>
            <a:pPr lvl="2"/>
            <a:r>
              <a:rPr lang="en-US" dirty="0"/>
              <a:t>Subclass of: </a:t>
            </a:r>
            <a:r>
              <a:rPr lang="en-US" dirty="0" err="1"/>
              <a:t>UITableViewCell</a:t>
            </a:r>
            <a:endParaRPr lang="en-US" dirty="0"/>
          </a:p>
          <a:p>
            <a:pPr lvl="3"/>
            <a:r>
              <a:rPr lang="en-US" dirty="0"/>
              <a:t>Class name: Auto change to “</a:t>
            </a:r>
            <a:r>
              <a:rPr lang="en-US" dirty="0" err="1"/>
              <a:t>MealTableViewCell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Language: Swift</a:t>
            </a:r>
          </a:p>
          <a:p>
            <a:pPr lvl="1"/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Table view cell </a:t>
            </a:r>
            <a:r>
              <a:rPr lang="en-US" dirty="0" err="1"/>
              <a:t>trên</a:t>
            </a:r>
            <a:r>
              <a:rPr lang="en-US" dirty="0"/>
              <a:t> UI</a:t>
            </a:r>
          </a:p>
        </p:txBody>
      </p:sp>
    </p:spTree>
    <p:extLst>
      <p:ext uri="{BB962C8B-B14F-4D97-AF65-F5344CB8AC3E}">
        <p14:creationId xmlns:p14="http://schemas.microsoft.com/office/powerpoint/2010/main" val="868208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38189"/>
            <a:ext cx="7886700" cy="4616841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Table view cell (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table view cell</a:t>
            </a:r>
          </a:p>
          <a:p>
            <a:pPr lvl="2"/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thả</a:t>
            </a:r>
            <a:r>
              <a:rPr lang="en-US" dirty="0"/>
              <a:t> Image view </a:t>
            </a:r>
            <a:r>
              <a:rPr lang="en-US" dirty="0" err="1"/>
              <a:t>vào</a:t>
            </a:r>
            <a:r>
              <a:rPr lang="en-US" dirty="0"/>
              <a:t> Table view cell</a:t>
            </a:r>
          </a:p>
          <a:p>
            <a:pPr lvl="2"/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defaultImage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Imageview</a:t>
            </a:r>
            <a:endParaRPr lang="en-US" dirty="0"/>
          </a:p>
          <a:p>
            <a:pPr lvl="2"/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thả</a:t>
            </a:r>
            <a:r>
              <a:rPr lang="en-US" dirty="0"/>
              <a:t> </a:t>
            </a:r>
            <a:r>
              <a:rPr lang="en-US" dirty="0" err="1"/>
              <a:t>Lable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table view cell</a:t>
            </a:r>
          </a:p>
          <a:p>
            <a:pPr lvl="2"/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thả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Horizontal </a:t>
            </a:r>
            <a:r>
              <a:rPr lang="en-US" dirty="0" err="1"/>
              <a:t>Stackview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table view cell</a:t>
            </a:r>
          </a:p>
          <a:p>
            <a:pPr lvl="2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RatingControl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class </a:t>
            </a:r>
            <a:r>
              <a:rPr lang="en-US" dirty="0" err="1"/>
              <a:t>trong</a:t>
            </a:r>
            <a:r>
              <a:rPr lang="en-US" dirty="0"/>
              <a:t> Identify Inspector</a:t>
            </a:r>
          </a:p>
          <a:p>
            <a:pPr lvl="2"/>
            <a:r>
              <a:rPr lang="en-US" dirty="0" err="1"/>
              <a:t>Chọn</a:t>
            </a:r>
            <a:r>
              <a:rPr lang="en-US" dirty="0"/>
              <a:t> spacing = 8 </a:t>
            </a:r>
            <a:r>
              <a:rPr lang="en-US" dirty="0" err="1"/>
              <a:t>trong</a:t>
            </a:r>
            <a:r>
              <a:rPr lang="en-US" dirty="0"/>
              <a:t> Attributes Inspector</a:t>
            </a:r>
          </a:p>
          <a:p>
            <a:pPr lvl="2"/>
            <a:r>
              <a:rPr lang="en-US" dirty="0" err="1"/>
              <a:t>Xoá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Interaction Enabled checkbox</a:t>
            </a:r>
          </a:p>
          <a:p>
            <a:pPr lvl="3"/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rating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table view 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854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38189"/>
            <a:ext cx="7886700" cy="4616841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Table view cell (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table view cell (Prototype)</a:t>
            </a:r>
          </a:p>
          <a:p>
            <a:pPr lvl="2"/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229BE-86C8-1D43-A4DF-C756ED0DC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20" y="2891790"/>
            <a:ext cx="4309110" cy="27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28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Calculator</a:t>
            </a:r>
          </a:p>
          <a:p>
            <a:pPr lvl="1"/>
            <a:r>
              <a:rPr lang="en-US" dirty="0" err="1"/>
              <a:t>Bước</a:t>
            </a:r>
            <a:r>
              <a:rPr lang="en-US" dirty="0"/>
              <a:t> 1: </a:t>
            </a:r>
            <a:r>
              <a:rPr lang="en-US" dirty="0" err="1"/>
              <a:t>Tạo</a:t>
            </a:r>
            <a:r>
              <a:rPr lang="en-US" dirty="0"/>
              <a:t> Project </a:t>
            </a:r>
            <a:r>
              <a:rPr lang="en-US" dirty="0" err="1"/>
              <a:t>mới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40A0BC-471F-3B4F-89F2-3A136628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20290"/>
            <a:ext cx="7886700" cy="36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70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38189"/>
            <a:ext cx="7886700" cy="4616841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Table view cell (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Table view cell </a:t>
            </a:r>
            <a:r>
              <a:rPr lang="en-US" dirty="0" err="1"/>
              <a:t>với</a:t>
            </a:r>
            <a:r>
              <a:rPr lang="en-US" dirty="0"/>
              <a:t> code</a:t>
            </a:r>
          </a:p>
          <a:p>
            <a:pPr lvl="2"/>
            <a:r>
              <a:rPr lang="en-US" dirty="0" err="1"/>
              <a:t>Tạo</a:t>
            </a:r>
            <a:r>
              <a:rPr lang="en-US" dirty="0"/>
              <a:t> file </a:t>
            </a:r>
            <a:r>
              <a:rPr lang="en-US" dirty="0" err="1"/>
              <a:t>TableViewController</a:t>
            </a:r>
            <a:endParaRPr lang="en-US" dirty="0"/>
          </a:p>
          <a:p>
            <a:pPr lvl="3"/>
            <a:r>
              <a:rPr lang="en-US" dirty="0"/>
              <a:t>File =&gt; New =&gt; File =&gt; IOS =&gt; Cocoa touch file</a:t>
            </a:r>
          </a:p>
          <a:p>
            <a:pPr lvl="3"/>
            <a:r>
              <a:rPr lang="en-US" dirty="0"/>
              <a:t>Class: Meal</a:t>
            </a:r>
          </a:p>
          <a:p>
            <a:pPr lvl="3"/>
            <a:r>
              <a:rPr lang="en-US" dirty="0"/>
              <a:t>Subclass of: </a:t>
            </a:r>
            <a:r>
              <a:rPr lang="en-US" dirty="0" err="1"/>
              <a:t>UITableViewController</a:t>
            </a:r>
            <a:endParaRPr lang="en-US" dirty="0"/>
          </a:p>
          <a:p>
            <a:pPr lvl="4"/>
            <a:r>
              <a:rPr lang="en-US" dirty="0"/>
              <a:t>Class name: Auto change to </a:t>
            </a:r>
            <a:r>
              <a:rPr lang="en-US" dirty="0" err="1"/>
              <a:t>MealTableViewController</a:t>
            </a:r>
            <a:endParaRPr lang="en-US" dirty="0"/>
          </a:p>
          <a:p>
            <a:pPr lvl="3"/>
            <a:r>
              <a:rPr lang="en-US" dirty="0"/>
              <a:t>Language: Swift</a:t>
            </a:r>
          </a:p>
          <a:p>
            <a:pPr lvl="2"/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table view</a:t>
            </a:r>
          </a:p>
          <a:p>
            <a:pPr lvl="2"/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pPr lvl="3"/>
            <a:r>
              <a:rPr lang="en-US" dirty="0" err="1"/>
              <a:t>Datasource</a:t>
            </a:r>
            <a:r>
              <a:rPr lang="en-US" dirty="0"/>
              <a:t>: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datamodel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(meals)</a:t>
            </a:r>
          </a:p>
          <a:p>
            <a:pPr lvl="3"/>
            <a:r>
              <a:rPr lang="en-US" dirty="0"/>
              <a:t>Delegate: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bổ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cell</a:t>
            </a:r>
          </a:p>
        </p:txBody>
      </p:sp>
    </p:spTree>
    <p:extLst>
      <p:ext uri="{BB962C8B-B14F-4D97-AF65-F5344CB8AC3E}">
        <p14:creationId xmlns:p14="http://schemas.microsoft.com/office/powerpoint/2010/main" val="1403822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38189"/>
            <a:ext cx="7886700" cy="4616841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Table view cell (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)</a:t>
            </a:r>
          </a:p>
          <a:p>
            <a:pPr lvl="2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6927D-C5CB-DF43-8977-0F7D0D96D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771650"/>
            <a:ext cx="7372350" cy="418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47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38189"/>
            <a:ext cx="7886700" cy="4616841"/>
          </a:xfrm>
        </p:spPr>
        <p:txBody>
          <a:bodyPr>
            <a:noAutofit/>
          </a:bodyPr>
          <a:lstStyle/>
          <a:p>
            <a:r>
              <a:rPr lang="en-US" dirty="0"/>
              <a:t> Navigation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</a:p>
          <a:p>
            <a:pPr lvl="2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F526CB-34F1-1746-B7ED-343B4DB8D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48790"/>
            <a:ext cx="2629025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983889-C29D-AB4F-A709-1B68C2F2B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431" y="1748790"/>
            <a:ext cx="2794729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36F8B0-5153-F345-B4E8-454D433F5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471" y="1748790"/>
            <a:ext cx="281758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274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38189"/>
            <a:ext cx="7886700" cy="4616841"/>
          </a:xfrm>
        </p:spPr>
        <p:txBody>
          <a:bodyPr>
            <a:noAutofit/>
          </a:bodyPr>
          <a:lstStyle/>
          <a:p>
            <a:r>
              <a:rPr lang="en-US" dirty="0"/>
              <a:t> Navigation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pPr lvl="1"/>
            <a:r>
              <a:rPr lang="en-US" dirty="0" err="1"/>
              <a:t>Gắn</a:t>
            </a:r>
            <a:r>
              <a:rPr lang="en-US" dirty="0"/>
              <a:t> Navigation Controller </a:t>
            </a:r>
            <a:r>
              <a:rPr lang="en-US" dirty="0" err="1"/>
              <a:t>vào</a:t>
            </a:r>
            <a:r>
              <a:rPr lang="en-US" dirty="0"/>
              <a:t> Table view </a:t>
            </a:r>
          </a:p>
          <a:p>
            <a:pPr lvl="2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C4082-75B8-C34A-A35E-C0FB7753F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286000"/>
            <a:ext cx="7212330" cy="36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62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38189"/>
            <a:ext cx="7886700" cy="4616841"/>
          </a:xfrm>
        </p:spPr>
        <p:txBody>
          <a:bodyPr>
            <a:noAutofit/>
          </a:bodyPr>
          <a:lstStyle/>
          <a:p>
            <a:r>
              <a:rPr lang="en-US" dirty="0"/>
              <a:t> Navigation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02D091-065D-1644-9099-2D9DC9D4B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" y="1828800"/>
            <a:ext cx="6926580" cy="412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616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38189"/>
            <a:ext cx="7886700" cy="4616841"/>
          </a:xfrm>
        </p:spPr>
        <p:txBody>
          <a:bodyPr>
            <a:noAutofit/>
          </a:bodyPr>
          <a:lstStyle/>
          <a:p>
            <a:r>
              <a:rPr lang="en-US" dirty="0"/>
              <a:t> Navigation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pPr lvl="1"/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Navigation Bar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Tableview</a:t>
            </a:r>
            <a:endParaRPr lang="en-US" dirty="0"/>
          </a:p>
          <a:p>
            <a:pPr lvl="2"/>
            <a:r>
              <a:rPr lang="en-US" dirty="0"/>
              <a:t>Double click: </a:t>
            </a:r>
            <a:r>
              <a:rPr lang="en-US" dirty="0" err="1"/>
              <a:t>Nhập</a:t>
            </a:r>
            <a:r>
              <a:rPr lang="en-US" dirty="0"/>
              <a:t> Your Meals</a:t>
            </a:r>
          </a:p>
          <a:p>
            <a:pPr lvl="2"/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thả</a:t>
            </a:r>
            <a:r>
              <a:rPr lang="en-US" dirty="0"/>
              <a:t> Bar button Item</a:t>
            </a:r>
          </a:p>
          <a:p>
            <a:pPr lvl="3"/>
            <a:r>
              <a:rPr lang="en-US" dirty="0"/>
              <a:t>Attributes Inspector =&gt; </a:t>
            </a:r>
            <a:r>
              <a:rPr lang="en-US" dirty="0" err="1"/>
              <a:t>Chọn</a:t>
            </a:r>
            <a:r>
              <a:rPr lang="en-US" dirty="0"/>
              <a:t> Add</a:t>
            </a:r>
          </a:p>
          <a:p>
            <a:pPr lvl="2"/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thả</a:t>
            </a:r>
            <a:r>
              <a:rPr lang="en-US" dirty="0"/>
              <a:t> Add button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Meal Detail =&gt; Show</a:t>
            </a:r>
          </a:p>
          <a:p>
            <a:pPr lvl="3"/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  <a:p>
            <a:pPr lvl="2"/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Meal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Meal list,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Modal Segue</a:t>
            </a:r>
          </a:p>
          <a:p>
            <a:pPr lvl="2"/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Segue sang modal segue</a:t>
            </a:r>
          </a:p>
          <a:p>
            <a:pPr lvl="3"/>
            <a:r>
              <a:rPr lang="en-US" dirty="0" err="1"/>
              <a:t>Chọn</a:t>
            </a:r>
            <a:r>
              <a:rPr lang="en-US" dirty="0"/>
              <a:t> segue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đổi</a:t>
            </a:r>
            <a:endParaRPr lang="en-US" dirty="0"/>
          </a:p>
          <a:p>
            <a:pPr lvl="3"/>
            <a:r>
              <a:rPr lang="en-US" dirty="0"/>
              <a:t>Attributes Inspector =&gt; Kind: Present Modally; Identifier: </a:t>
            </a:r>
            <a:r>
              <a:rPr lang="en-US" dirty="0" err="1"/>
              <a:t>addItem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451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38189"/>
            <a:ext cx="7886700" cy="4616841"/>
          </a:xfrm>
        </p:spPr>
        <p:txBody>
          <a:bodyPr>
            <a:noAutofit/>
          </a:bodyPr>
          <a:lstStyle/>
          <a:p>
            <a:r>
              <a:rPr lang="en-US" dirty="0"/>
              <a:t> Navigation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pPr lvl="1"/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Meal detail</a:t>
            </a:r>
          </a:p>
          <a:p>
            <a:pPr lvl="2"/>
            <a:r>
              <a:rPr lang="en-US" dirty="0" err="1"/>
              <a:t>Xoá</a:t>
            </a:r>
            <a:r>
              <a:rPr lang="en-US" dirty="0"/>
              <a:t> Label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endParaRPr lang="en-US" dirty="0"/>
          </a:p>
          <a:p>
            <a:pPr lvl="2"/>
            <a:r>
              <a:rPr lang="en-US" dirty="0" err="1"/>
              <a:t>Nhúng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Navigation controller </a:t>
            </a:r>
            <a:r>
              <a:rPr lang="en-US" dirty="0" err="1"/>
              <a:t>khác</a:t>
            </a:r>
            <a:endParaRPr lang="en-US" dirty="0"/>
          </a:p>
          <a:p>
            <a:pPr lvl="2"/>
            <a:r>
              <a:rPr lang="en-US" dirty="0" err="1"/>
              <a:t>Sửa</a:t>
            </a:r>
            <a:r>
              <a:rPr lang="en-US" dirty="0"/>
              <a:t> Navigation Title: New Meal</a:t>
            </a:r>
          </a:p>
          <a:p>
            <a:pPr lvl="2"/>
            <a:r>
              <a:rPr lang="en-US" dirty="0" err="1"/>
              <a:t>Thêm</a:t>
            </a:r>
            <a:r>
              <a:rPr lang="en-US" dirty="0"/>
              <a:t> Bar button: Cancel</a:t>
            </a:r>
          </a:p>
          <a:p>
            <a:pPr lvl="2"/>
            <a:r>
              <a:rPr lang="en-US" dirty="0" err="1"/>
              <a:t>Thêm</a:t>
            </a:r>
            <a:r>
              <a:rPr lang="en-US" dirty="0"/>
              <a:t> Bar button: Save</a:t>
            </a:r>
          </a:p>
          <a:p>
            <a:pPr lvl="1"/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thả</a:t>
            </a:r>
            <a:r>
              <a:rPr lang="en-US" dirty="0"/>
              <a:t> Save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MealViewController</a:t>
            </a:r>
            <a:r>
              <a:rPr lang="en-US" dirty="0"/>
              <a:t> (outlet)</a:t>
            </a:r>
          </a:p>
          <a:p>
            <a:pPr lvl="1"/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Unwind Segue</a:t>
            </a:r>
          </a:p>
          <a:p>
            <a:pPr lvl="2"/>
            <a:r>
              <a:rPr lang="en-US" dirty="0"/>
              <a:t>Cho </a:t>
            </a:r>
            <a:r>
              <a:rPr lang="en-US" dirty="0" err="1"/>
              <a:t>phép</a:t>
            </a:r>
            <a:r>
              <a:rPr lang="en-US" dirty="0"/>
              <a:t> quay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View controller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  <a:p>
            <a:pPr lvl="2"/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prepare(</a:t>
            </a:r>
            <a:r>
              <a:rPr lang="en-US" dirty="0" err="1"/>
              <a:t>for:sender</a:t>
            </a:r>
            <a:r>
              <a:rPr lang="en-US" dirty="0"/>
              <a:t>:)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MealViewController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207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38189"/>
            <a:ext cx="7886700" cy="4616841"/>
          </a:xfrm>
        </p:spPr>
        <p:txBody>
          <a:bodyPr>
            <a:noAutofit/>
          </a:bodyPr>
          <a:lstStyle/>
          <a:p>
            <a:r>
              <a:rPr lang="en-US" dirty="0"/>
              <a:t> Navigation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3B9188-333D-8E49-BC75-BD84212EB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034540"/>
            <a:ext cx="73723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776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38189"/>
            <a:ext cx="7886700" cy="4616841"/>
          </a:xfrm>
        </p:spPr>
        <p:txBody>
          <a:bodyPr>
            <a:noAutofit/>
          </a:bodyPr>
          <a:lstStyle/>
          <a:p>
            <a:r>
              <a:rPr lang="en-US" dirty="0"/>
              <a:t> Navigation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pPr lvl="1"/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unWindSegue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Controller </a:t>
            </a:r>
            <a:r>
              <a:rPr lang="en-US" dirty="0" err="1"/>
              <a:t>đích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Ctrl + </a:t>
            </a:r>
            <a:r>
              <a:rPr lang="en-US" dirty="0" err="1"/>
              <a:t>Kéo</a:t>
            </a:r>
            <a:r>
              <a:rPr lang="en-US" dirty="0"/>
              <a:t> save button </a:t>
            </a:r>
            <a:r>
              <a:rPr lang="en-US" dirty="0" err="1"/>
              <a:t>tới</a:t>
            </a:r>
            <a:r>
              <a:rPr lang="en-US" dirty="0"/>
              <a:t> Exit </a:t>
            </a:r>
            <a:r>
              <a:rPr lang="en-US" dirty="0" err="1"/>
              <a:t>trên</a:t>
            </a:r>
            <a:r>
              <a:rPr lang="en-US" dirty="0"/>
              <a:t> dock</a:t>
            </a:r>
          </a:p>
          <a:p>
            <a:pPr lvl="2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unWindToMealList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C7F02-13CD-A944-BA31-10E77AB9E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" y="2297430"/>
            <a:ext cx="7440930" cy="27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565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38189"/>
            <a:ext cx="7886700" cy="4616841"/>
          </a:xfrm>
        </p:spPr>
        <p:txBody>
          <a:bodyPr>
            <a:noAutofit/>
          </a:bodyPr>
          <a:lstStyle/>
          <a:p>
            <a:r>
              <a:rPr lang="en-US" dirty="0"/>
              <a:t> Navigation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44BE3A-CE3F-AF40-BFAD-80F2856A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48790"/>
            <a:ext cx="2629025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9DE3C5-BDB9-0E49-8892-5C51078C6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431" y="1748790"/>
            <a:ext cx="2794729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96135C-2EFF-A041-A9BE-95E245B62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471" y="1748790"/>
            <a:ext cx="281758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51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Calculator</a:t>
            </a:r>
          </a:p>
          <a:p>
            <a:pPr lvl="1"/>
            <a:r>
              <a:rPr lang="en-US" dirty="0" err="1"/>
              <a:t>Bước</a:t>
            </a:r>
            <a:r>
              <a:rPr lang="en-US" dirty="0"/>
              <a:t> 2: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IB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F53AE-2B10-FA4D-A677-94C7A8BB5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97430"/>
            <a:ext cx="7886700" cy="36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228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38189"/>
            <a:ext cx="7886700" cy="4616841"/>
          </a:xfrm>
        </p:spPr>
        <p:txBody>
          <a:bodyPr>
            <a:noAutofit/>
          </a:bodyPr>
          <a:lstStyle/>
          <a:p>
            <a:r>
              <a:rPr lang="en-US" dirty="0"/>
              <a:t> Navigation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: Edit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96B72-063F-B446-AE25-11A076FA6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8800"/>
            <a:ext cx="7886700" cy="412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53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38189"/>
            <a:ext cx="7886700" cy="4616841"/>
          </a:xfrm>
        </p:spPr>
        <p:txBody>
          <a:bodyPr>
            <a:noAutofit/>
          </a:bodyPr>
          <a:lstStyle/>
          <a:p>
            <a:r>
              <a:rPr lang="en-US" dirty="0"/>
              <a:t> Navigation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: Edit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E4792C-91A0-E04C-9930-193DB3E96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8800"/>
            <a:ext cx="7886700" cy="412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1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38189"/>
            <a:ext cx="7886700" cy="4616841"/>
          </a:xfrm>
        </p:spPr>
        <p:txBody>
          <a:bodyPr>
            <a:noAutofit/>
          </a:bodyPr>
          <a:lstStyle/>
          <a:p>
            <a:r>
              <a:rPr lang="en-US" dirty="0"/>
              <a:t> Navigation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: Edit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1D5129-A5E0-4147-8410-0FE5B9AEC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17370"/>
            <a:ext cx="7886700" cy="413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612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38189"/>
            <a:ext cx="7886700" cy="4616841"/>
          </a:xfrm>
        </p:spPr>
        <p:txBody>
          <a:bodyPr>
            <a:noAutofit/>
          </a:bodyPr>
          <a:lstStyle/>
          <a:p>
            <a:r>
              <a:rPr lang="en-US" dirty="0"/>
              <a:t> Navigation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: Edit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endParaRPr lang="en-US" dirty="0"/>
          </a:p>
          <a:p>
            <a:pPr lvl="1"/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viewDidLoad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MealViewController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14A4D-08FA-EC45-9AD0-A2FE304F2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491740"/>
            <a:ext cx="752475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078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38189"/>
            <a:ext cx="7886700" cy="4616841"/>
          </a:xfrm>
        </p:spPr>
        <p:txBody>
          <a:bodyPr>
            <a:noAutofit/>
          </a:bodyPr>
          <a:lstStyle/>
          <a:p>
            <a:r>
              <a:rPr lang="en-US" dirty="0"/>
              <a:t> Navigation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: Edit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endParaRPr lang="en-US" dirty="0"/>
          </a:p>
          <a:p>
            <a:pPr lvl="1"/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unWindToMealList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476C22-16CC-4941-96D4-0B4B63B3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0" y="2228850"/>
            <a:ext cx="7383780" cy="372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157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38189"/>
            <a:ext cx="7886700" cy="4616841"/>
          </a:xfrm>
        </p:spPr>
        <p:txBody>
          <a:bodyPr>
            <a:noAutofit/>
          </a:bodyPr>
          <a:lstStyle/>
          <a:p>
            <a:r>
              <a:rPr lang="en-US" dirty="0"/>
              <a:t> Navigation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: Cancel Edit</a:t>
            </a:r>
          </a:p>
          <a:p>
            <a:pPr lvl="1"/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Modally</a:t>
            </a:r>
          </a:p>
          <a:p>
            <a:pPr lvl="2"/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huỷ</a:t>
            </a:r>
            <a:endParaRPr lang="en-US" dirty="0"/>
          </a:p>
          <a:p>
            <a:pPr lvl="2"/>
            <a:r>
              <a:rPr lang="en-US" dirty="0"/>
              <a:t>Cancel: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dismiss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ViewController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endParaRPr lang="en-US" dirty="0"/>
          </a:p>
          <a:p>
            <a:pPr lvl="1"/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Navigation Controller</a:t>
            </a:r>
          </a:p>
          <a:p>
            <a:pPr lvl="2"/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qua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pPr lvl="2"/>
            <a:r>
              <a:rPr lang="en-US" dirty="0"/>
              <a:t>Cancel: </a:t>
            </a:r>
            <a:r>
              <a:rPr lang="en-US" dirty="0" err="1"/>
              <a:t>Để</a:t>
            </a:r>
            <a:r>
              <a:rPr lang="en-US" dirty="0"/>
              <a:t> quay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navigation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992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38189"/>
            <a:ext cx="7886700" cy="4616841"/>
          </a:xfrm>
        </p:spPr>
        <p:txBody>
          <a:bodyPr>
            <a:noAutofit/>
          </a:bodyPr>
          <a:lstStyle/>
          <a:p>
            <a:r>
              <a:rPr lang="en-US" dirty="0"/>
              <a:t> Navigation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: Cancel Edit</a:t>
            </a:r>
          </a:p>
          <a:p>
            <a:pPr lvl="1"/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cancelNewMeal</a:t>
            </a:r>
            <a:endParaRPr lang="en-US" dirty="0"/>
          </a:p>
          <a:p>
            <a:pPr lvl="2"/>
            <a:r>
              <a:rPr lang="en-US" dirty="0"/>
              <a:t>Meal detail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nhúng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Navigation controller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30AEA-116C-5E4D-8E0E-C4971A511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697480"/>
            <a:ext cx="7372350" cy="328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438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38189"/>
            <a:ext cx="7886700" cy="4616841"/>
          </a:xfrm>
        </p:spPr>
        <p:txBody>
          <a:bodyPr>
            <a:noAutofit/>
          </a:bodyPr>
          <a:lstStyle/>
          <a:p>
            <a:r>
              <a:rPr lang="en-US" dirty="0"/>
              <a:t> Navigation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: Delete meals</a:t>
            </a:r>
          </a:p>
          <a:p>
            <a:pPr lvl="1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editButtonItem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navigationItem</a:t>
            </a:r>
            <a:endParaRPr lang="en-US" dirty="0"/>
          </a:p>
          <a:p>
            <a:pPr lvl="2"/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viewDidLoad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TableView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lệnh</a:t>
            </a:r>
            <a:endParaRPr lang="en-US" dirty="0"/>
          </a:p>
          <a:p>
            <a:pPr lvl="3"/>
            <a:r>
              <a:rPr lang="en-US" dirty="0" err="1"/>
              <a:t>navigationItem.leftBarButtonItem</a:t>
            </a:r>
            <a:r>
              <a:rPr lang="en-US" dirty="0"/>
              <a:t> = </a:t>
            </a:r>
            <a:r>
              <a:rPr lang="en-US" dirty="0" err="1"/>
              <a:t>editButtonItem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95925F-02E1-274B-BD4D-E0F26A4CB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20" y="2983230"/>
            <a:ext cx="652653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705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E6B47-B350-3147-B359-22DD7BAA2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38189"/>
            <a:ext cx="7886700" cy="4616841"/>
          </a:xfrm>
        </p:spPr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  <a:p>
            <a:pPr lvl="1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Stack view </a:t>
            </a:r>
            <a:r>
              <a:rPr lang="en-US" dirty="0" err="1"/>
              <a:t>lồng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rang </a:t>
            </a:r>
            <a:r>
              <a:rPr lang="en-US" dirty="0" err="1"/>
              <a:t>buộc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Auto layout,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xoá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cell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Delete </a:t>
            </a:r>
            <a:r>
              <a:rPr lang="en-US" dirty="0" err="1"/>
              <a:t>đè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706241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D15C5-9648-D542-AB13-9A8FC248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</a:t>
            </a:r>
          </a:p>
        </p:txBody>
      </p:sp>
    </p:spTree>
    <p:extLst>
      <p:ext uri="{BB962C8B-B14F-4D97-AF65-F5344CB8AC3E}">
        <p14:creationId xmlns:p14="http://schemas.microsoft.com/office/powerpoint/2010/main" val="282274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Calculator</a:t>
            </a:r>
          </a:p>
          <a:p>
            <a:pPr lvl="1"/>
            <a:r>
              <a:rPr lang="en-US" dirty="0" err="1"/>
              <a:t>Bước</a:t>
            </a:r>
            <a:r>
              <a:rPr lang="en-US" dirty="0"/>
              <a:t> 3: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Simulator/Device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55E21-F20F-934A-8B59-BC60C0EB3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97430"/>
            <a:ext cx="7886700" cy="36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12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2AB1-DE2D-2841-8618-EEFCA1BD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4DD22-16F5-DD43-8931-596A06FEBD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Tieu Kim </a:t>
            </a:r>
            <a:r>
              <a:rPr lang="en-US" dirty="0" err="1"/>
              <a:t>Cuong</a:t>
            </a:r>
            <a:endParaRPr lang="en-US" dirty="0"/>
          </a:p>
          <a:p>
            <a:pPr lvl="1"/>
            <a:r>
              <a:rPr lang="en-US" dirty="0"/>
              <a:t>Department of Information Technology</a:t>
            </a:r>
          </a:p>
          <a:p>
            <a:pPr lvl="1"/>
            <a:r>
              <a:rPr lang="en-US" dirty="0" err="1"/>
              <a:t>cuongtk@tdc.edu.vn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87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Calculator</a:t>
            </a:r>
          </a:p>
          <a:p>
            <a:pPr lvl="1"/>
            <a:r>
              <a:rPr lang="en-US" dirty="0" err="1"/>
              <a:t>Bước</a:t>
            </a:r>
            <a:r>
              <a:rPr lang="en-US" dirty="0"/>
              <a:t> 4: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24EB0-24C6-4D46-9AC1-3B7830EAD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31720"/>
            <a:ext cx="78867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96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KẾ GIAO DIỆN-STORYBOARD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Calculator</a:t>
            </a:r>
          </a:p>
          <a:p>
            <a:pPr lvl="1"/>
            <a:r>
              <a:rPr lang="en-US" dirty="0" err="1"/>
              <a:t>Bước</a:t>
            </a:r>
            <a:r>
              <a:rPr lang="en-US" dirty="0"/>
              <a:t> 4: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581AF-A15B-2B48-AFA2-FF474DB4A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20290"/>
            <a:ext cx="7886700" cy="36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06772"/>
      </p:ext>
    </p:extLst>
  </p:cSld>
  <p:clrMapOvr>
    <a:masterClrMapping/>
  </p:clrMapOvr>
</p:sld>
</file>

<file path=ppt/theme/theme1.xml><?xml version="1.0" encoding="utf-8"?>
<a:theme xmlns:a="http://schemas.openxmlformats.org/drawingml/2006/main" name="Cuong 2017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Cuong 2017-1</Template>
  <TotalTime>69221</TotalTime>
  <Words>2090</Words>
  <Application>Microsoft Macintosh PowerPoint</Application>
  <PresentationFormat>On-screen Show (4:3)</PresentationFormat>
  <Paragraphs>337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Arial Hebrew</vt:lpstr>
      <vt:lpstr>Arial Narrow</vt:lpstr>
      <vt:lpstr>Calibri</vt:lpstr>
      <vt:lpstr>Wingdings</vt:lpstr>
      <vt:lpstr>Cuong 2017</vt:lpstr>
      <vt:lpstr>THIẾT KẾ GIAO DIỆN VÀ XỬ LÝ SỰ KIỆN TRÊN IOS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THIẾT KẾ GIAO DIỆN-STORYBOARD</vt:lpstr>
      <vt:lpstr>QUESTIONS AND ANSWER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Cương Tiêu Kim</dc:creator>
  <cp:lastModifiedBy>Cương Tiêu Kim</cp:lastModifiedBy>
  <cp:revision>441</cp:revision>
  <dcterms:created xsi:type="dcterms:W3CDTF">2017-12-28T08:34:58Z</dcterms:created>
  <dcterms:modified xsi:type="dcterms:W3CDTF">2018-09-04T08:45:47Z</dcterms:modified>
</cp:coreProperties>
</file>